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75" r:id="rId3"/>
    <p:sldId id="309" r:id="rId4"/>
    <p:sldId id="326" r:id="rId5"/>
    <p:sldId id="340" r:id="rId6"/>
    <p:sldId id="367" r:id="rId7"/>
    <p:sldId id="368" r:id="rId8"/>
    <p:sldId id="351" r:id="rId9"/>
    <p:sldId id="328" r:id="rId10"/>
    <p:sldId id="329" r:id="rId11"/>
    <p:sldId id="354" r:id="rId12"/>
    <p:sldId id="330" r:id="rId13"/>
    <p:sldId id="327" r:id="rId14"/>
    <p:sldId id="338" r:id="rId15"/>
    <p:sldId id="332" r:id="rId16"/>
    <p:sldId id="356" r:id="rId17"/>
    <p:sldId id="360" r:id="rId18"/>
    <p:sldId id="357" r:id="rId19"/>
    <p:sldId id="364" r:id="rId20"/>
    <p:sldId id="358" r:id="rId21"/>
    <p:sldId id="359" r:id="rId22"/>
    <p:sldId id="362" r:id="rId23"/>
    <p:sldId id="365" r:id="rId24"/>
    <p:sldId id="366" r:id="rId25"/>
    <p:sldId id="337" r:id="rId26"/>
    <p:sldId id="335" r:id="rId27"/>
    <p:sldId id="345" r:id="rId28"/>
    <p:sldId id="355" r:id="rId29"/>
    <p:sldId id="347" r:id="rId30"/>
    <p:sldId id="342" r:id="rId31"/>
    <p:sldId id="363" r:id="rId32"/>
    <p:sldId id="348" r:id="rId33"/>
    <p:sldId id="346" r:id="rId34"/>
    <p:sldId id="350" r:id="rId35"/>
    <p:sldId id="344" r:id="rId36"/>
    <p:sldId id="349" r:id="rId37"/>
    <p:sldId id="353" r:id="rId38"/>
    <p:sldId id="343"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0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80" d="100"/>
          <a:sy n="80" d="100"/>
        </p:scale>
        <p:origin x="101" y="48"/>
      </p:cViewPr>
      <p:guideLst>
        <p:guide pos="840"/>
        <p:guide orient="horz" pos="2001"/>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07.10.2024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07.10.2024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24019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42462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3684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65356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2741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7906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75697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75355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14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434111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074855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4244081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07587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83320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74467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54832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17806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9742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86368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99580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7683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086158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117953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726963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95342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762889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378092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229029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293258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54220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56161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47269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326594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050752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48230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amariszurell.github.io/SDM-Intr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journals.ku.edu/jbi/article/view/15016"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worldclim.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helsa-climate.or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5.emf"/><Relationship Id="rId7"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land.copernicus.eu/pan-european/corine-land-cov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www.earthenv.org/landcov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38.xml.rels><?xml version="1.0" encoding="UTF-8" standalone="yes"?>
<Relationships xmlns="http://schemas.openxmlformats.org/package/2006/relationships"><Relationship Id="rId3" Type="http://schemas.openxmlformats.org/officeDocument/2006/relationships/hyperlink" Target="https://sedac.ciesin.columbia.edu/"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hyperlink" Target="http://www.zo.utexas.edu/courses/bio373/chapters/Chapter13/Chapter13.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What drives species distributions?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Fundamental vs. realized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14" name="TextBox 13">
            <a:extLst>
              <a:ext uri="{FF2B5EF4-FFF2-40B4-BE49-F238E27FC236}">
                <a16:creationId xmlns:a16="http://schemas.microsoft.com/office/drawing/2014/main" id="{B193FE3F-BD83-FCB5-ED9B-E1A5FE0F17CF}"/>
              </a:ext>
            </a:extLst>
          </p:cNvPr>
          <p:cNvSpPr txBox="1"/>
          <p:nvPr/>
        </p:nvSpPr>
        <p:spPr>
          <a:xfrm>
            <a:off x="7643673" y="1181814"/>
            <a:ext cx="3878739" cy="2308324"/>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fundamental niche where the species is competitive and can survive biotic interactions</a:t>
            </a:r>
          </a:p>
        </p:txBody>
      </p:sp>
      <p:pic>
        <p:nvPicPr>
          <p:cNvPr id="15" name="Picture 14">
            <a:extLst>
              <a:ext uri="{FF2B5EF4-FFF2-40B4-BE49-F238E27FC236}">
                <a16:creationId xmlns:a16="http://schemas.microsoft.com/office/drawing/2014/main" id="{B1F7DCA1-9293-E197-E88C-707FF28BD9A9}"/>
              </a:ext>
            </a:extLst>
          </p:cNvPr>
          <p:cNvPicPr>
            <a:picLocks noChangeAspect="1"/>
          </p:cNvPicPr>
          <p:nvPr/>
        </p:nvPicPr>
        <p:blipFill rotWithShape="1">
          <a:blip r:embed="rId3">
            <a:extLst>
              <a:ext uri="{28A0092B-C50C-407E-A947-70E740481C1C}">
                <a14:useLocalDpi xmlns:a14="http://schemas.microsoft.com/office/drawing/2010/main" val="0"/>
              </a:ext>
            </a:extLst>
          </a:blip>
          <a:srcRect l="53690" b="33630"/>
          <a:stretch/>
        </p:blipFill>
        <p:spPr>
          <a:xfrm>
            <a:off x="4447990" y="901944"/>
            <a:ext cx="2915842" cy="3050970"/>
          </a:xfrm>
          <a:prstGeom prst="rect">
            <a:avLst/>
          </a:prstGeom>
        </p:spPr>
      </p:pic>
      <p:sp>
        <p:nvSpPr>
          <p:cNvPr id="16" name="TextBox 15">
            <a:extLst>
              <a:ext uri="{FF2B5EF4-FFF2-40B4-BE49-F238E27FC236}">
                <a16:creationId xmlns:a16="http://schemas.microsoft.com/office/drawing/2014/main" id="{94D82D95-31F2-D58E-DFE7-163E3E413FE0}"/>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7" name="TextBox 16">
            <a:extLst>
              <a:ext uri="{FF2B5EF4-FFF2-40B4-BE49-F238E27FC236}">
                <a16:creationId xmlns:a16="http://schemas.microsoft.com/office/drawing/2014/main" id="{EEEF70F8-8395-A6D9-8571-29C9A3BE5812}"/>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Tree>
    <p:extLst>
      <p:ext uri="{BB962C8B-B14F-4D97-AF65-F5344CB8AC3E}">
        <p14:creationId xmlns:p14="http://schemas.microsoft.com/office/powerpoint/2010/main" val="147680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Potential vs realized geographic range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201BABA1-2473-D1C0-DE17-88990155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67" y="901944"/>
            <a:ext cx="6296265" cy="4596912"/>
          </a:xfrm>
          <a:prstGeom prst="rect">
            <a:avLst/>
          </a:prstGeom>
        </p:spPr>
      </p:pic>
      <p:sp>
        <p:nvSpPr>
          <p:cNvPr id="10" name="TextBox 9">
            <a:extLst>
              <a:ext uri="{FF2B5EF4-FFF2-40B4-BE49-F238E27FC236}">
                <a16:creationId xmlns:a16="http://schemas.microsoft.com/office/drawing/2014/main" id="{A0EEA692-2865-9363-197B-01C3CE6AA2C1}"/>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1" name="TextBox 10">
            <a:extLst>
              <a:ext uri="{FF2B5EF4-FFF2-40B4-BE49-F238E27FC236}">
                <a16:creationId xmlns:a16="http://schemas.microsoft.com/office/drawing/2014/main" id="{60FD394D-1741-7A8B-DE10-02B8C49207EE}"/>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
        <p:nvSpPr>
          <p:cNvPr id="12" name="TextBox 11">
            <a:extLst>
              <a:ext uri="{FF2B5EF4-FFF2-40B4-BE49-F238E27FC236}">
                <a16:creationId xmlns:a16="http://schemas.microsoft.com/office/drawing/2014/main" id="{121C6B63-D05A-175E-AD1B-0402F9BC987C}"/>
              </a:ext>
            </a:extLst>
          </p:cNvPr>
          <p:cNvSpPr txBox="1"/>
          <p:nvPr/>
        </p:nvSpPr>
        <p:spPr>
          <a:xfrm>
            <a:off x="7643673" y="1181814"/>
            <a:ext cx="3878739" cy="2862322"/>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a:p>
            <a:pPr marL="285750" indent="-285750">
              <a:buFont typeface="Arial" panose="020B0604020202020204" pitchFamily="34" charset="0"/>
              <a:buChar char="•"/>
            </a:pPr>
            <a:endParaRPr lang="en-US" dirty="0">
              <a:solidFill>
                <a:srgbClr val="333333"/>
              </a:solidFill>
              <a:latin typeface="Helvetica Neue"/>
            </a:endParaRPr>
          </a:p>
          <a:p>
            <a:r>
              <a:rPr lang="en-US" b="1" dirty="0">
                <a:solidFill>
                  <a:srgbClr val="333333"/>
                </a:solidFill>
                <a:latin typeface="Helvetica Neue"/>
              </a:rPr>
              <a:t>Realized </a:t>
            </a:r>
            <a:r>
              <a:rPr lang="en-US" dirty="0">
                <a:solidFill>
                  <a:srgbClr val="333333"/>
                </a:solidFill>
                <a:latin typeface="Helvetica Neue"/>
              </a:rPr>
              <a:t>vs</a:t>
            </a:r>
            <a:r>
              <a:rPr lang="en-US" b="1" dirty="0">
                <a:solidFill>
                  <a:srgbClr val="333333"/>
                </a:solidFill>
                <a:latin typeface="Helvetica Neue"/>
              </a:rPr>
              <a:t> potential range</a:t>
            </a:r>
          </a:p>
        </p:txBody>
      </p:sp>
    </p:spTree>
    <p:extLst>
      <p:ext uri="{BB962C8B-B14F-4D97-AF65-F5344CB8AC3E}">
        <p14:creationId xmlns:p14="http://schemas.microsoft.com/office/powerpoint/2010/main" val="924427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F9536620-C5D0-D05E-5D68-B3FFFF67F3F8}"/>
              </a:ext>
            </a:extLst>
          </p:cNvPr>
          <p:cNvPicPr>
            <a:picLocks noChangeAspect="1"/>
          </p:cNvPicPr>
          <p:nvPr/>
        </p:nvPicPr>
        <p:blipFill rotWithShape="1">
          <a:blip r:embed="rId3">
            <a:extLst>
              <a:ext uri="{28A0092B-C50C-407E-A947-70E740481C1C}">
                <a14:useLocalDpi xmlns:a14="http://schemas.microsoft.com/office/drawing/2010/main" val="0"/>
              </a:ext>
            </a:extLst>
          </a:blip>
          <a:srcRect t="52259"/>
          <a:stretch/>
        </p:blipFill>
        <p:spPr>
          <a:xfrm>
            <a:off x="4992683" y="1042057"/>
            <a:ext cx="3829263" cy="3187461"/>
          </a:xfrm>
          <a:prstGeom prst="rect">
            <a:avLst/>
          </a:prstGeom>
        </p:spPr>
      </p:pic>
      <p:pic>
        <p:nvPicPr>
          <p:cNvPr id="11" name="Picture 10">
            <a:extLst>
              <a:ext uri="{FF2B5EF4-FFF2-40B4-BE49-F238E27FC236}">
                <a16:creationId xmlns:a16="http://schemas.microsoft.com/office/drawing/2014/main" id="{F76583A7-6416-DEE1-7266-115E92071BD7}"/>
              </a:ext>
            </a:extLst>
          </p:cNvPr>
          <p:cNvPicPr>
            <a:picLocks noChangeAspect="1"/>
          </p:cNvPicPr>
          <p:nvPr/>
        </p:nvPicPr>
        <p:blipFill rotWithShape="1">
          <a:blip r:embed="rId3">
            <a:extLst>
              <a:ext uri="{28A0092B-C50C-407E-A947-70E740481C1C}">
                <a14:useLocalDpi xmlns:a14="http://schemas.microsoft.com/office/drawing/2010/main" val="0"/>
              </a:ext>
            </a:extLst>
          </a:blip>
          <a:srcRect b="47169"/>
          <a:stretch/>
        </p:blipFill>
        <p:spPr>
          <a:xfrm>
            <a:off x="1172004" y="1042057"/>
            <a:ext cx="3460342" cy="3187461"/>
          </a:xfrm>
          <a:prstGeom prst="rect">
            <a:avLst/>
          </a:prstGeom>
        </p:spPr>
      </p:pic>
      <p:pic>
        <p:nvPicPr>
          <p:cNvPr id="7" name="Picture 6">
            <a:extLst>
              <a:ext uri="{FF2B5EF4-FFF2-40B4-BE49-F238E27FC236}">
                <a16:creationId xmlns:a16="http://schemas.microsoft.com/office/drawing/2014/main" id="{B8555148-D842-2974-8917-70A2C156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707" y="4553882"/>
            <a:ext cx="4140440" cy="994186"/>
          </a:xfrm>
          <a:prstGeom prst="rect">
            <a:avLst/>
          </a:prstGeom>
        </p:spPr>
      </p:pic>
    </p:spTree>
    <p:extLst>
      <p:ext uri="{BB962C8B-B14F-4D97-AF65-F5344CB8AC3E}">
        <p14:creationId xmlns:p14="http://schemas.microsoft.com/office/powerpoint/2010/main" val="202376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726085" cy="338554"/>
          </a:xfrm>
          <a:prstGeom prst="rect">
            <a:avLst/>
          </a:prstGeom>
          <a:noFill/>
        </p:spPr>
        <p:txBody>
          <a:bodyPr wrap="none" rtlCol="0">
            <a:spAutoFit/>
          </a:bodyPr>
          <a:lstStyle/>
          <a:p>
            <a:r>
              <a:rPr lang="en-US" sz="1600" dirty="0" err="1"/>
              <a:t>Sporbert</a:t>
            </a:r>
            <a:r>
              <a:rPr lang="cs-CZ" sz="1600" dirty="0"/>
              <a:t>, Keil</a:t>
            </a:r>
            <a:r>
              <a:rPr lang="en-US" sz="1600" dirty="0"/>
              <a:t> et al. (2019) </a:t>
            </a:r>
            <a:r>
              <a:rPr lang="en-US" sz="1600" i="1" dirty="0"/>
              <a:t>J. </a:t>
            </a:r>
            <a:r>
              <a:rPr lang="en-US" sz="1600" i="1" dirty="0" err="1"/>
              <a:t>Biogeogr</a:t>
            </a:r>
            <a:r>
              <a:rPr lang="en-US" sz="1600" i="1" dirty="0"/>
              <a:t>.</a:t>
            </a:r>
          </a:p>
        </p:txBody>
      </p:sp>
      <p:pic>
        <p:nvPicPr>
          <p:cNvPr id="9" name="Picture 8">
            <a:extLst>
              <a:ext uri="{FF2B5EF4-FFF2-40B4-BE49-F238E27FC236}">
                <a16:creationId xmlns:a16="http://schemas.microsoft.com/office/drawing/2014/main" id="{C37FDED1-0461-3FAB-1C0E-42A24A3B532F}"/>
              </a:ext>
            </a:extLst>
          </p:cNvPr>
          <p:cNvPicPr>
            <a:picLocks noChangeAspect="1"/>
          </p:cNvPicPr>
          <p:nvPr/>
        </p:nvPicPr>
        <p:blipFill rotWithShape="1">
          <a:blip r:embed="rId3">
            <a:extLst>
              <a:ext uri="{28A0092B-C50C-407E-A947-70E740481C1C}">
                <a14:useLocalDpi xmlns:a14="http://schemas.microsoft.com/office/drawing/2010/main" val="0"/>
              </a:ext>
            </a:extLst>
          </a:blip>
          <a:srcRect t="76087"/>
          <a:stretch/>
        </p:blipFill>
        <p:spPr>
          <a:xfrm>
            <a:off x="5923772" y="3843884"/>
            <a:ext cx="5301335" cy="2329909"/>
          </a:xfrm>
          <a:prstGeom prst="rect">
            <a:avLst/>
          </a:prstGeom>
        </p:spPr>
      </p:pic>
      <p:pic>
        <p:nvPicPr>
          <p:cNvPr id="10" name="Picture 9">
            <a:extLst>
              <a:ext uri="{FF2B5EF4-FFF2-40B4-BE49-F238E27FC236}">
                <a16:creationId xmlns:a16="http://schemas.microsoft.com/office/drawing/2014/main" id="{05C55B44-DB86-7ECB-8B88-07088D73FB9F}"/>
              </a:ext>
            </a:extLst>
          </p:cNvPr>
          <p:cNvPicPr>
            <a:picLocks noChangeAspect="1"/>
          </p:cNvPicPr>
          <p:nvPr/>
        </p:nvPicPr>
        <p:blipFill rotWithShape="1">
          <a:blip r:embed="rId3">
            <a:extLst>
              <a:ext uri="{28A0092B-C50C-407E-A947-70E740481C1C}">
                <a14:useLocalDpi xmlns:a14="http://schemas.microsoft.com/office/drawing/2010/main" val="0"/>
              </a:ext>
            </a:extLst>
          </a:blip>
          <a:srcRect t="1327" b="71718"/>
          <a:stretch/>
        </p:blipFill>
        <p:spPr>
          <a:xfrm>
            <a:off x="5977086" y="964444"/>
            <a:ext cx="5169753" cy="2561129"/>
          </a:xfrm>
          <a:prstGeom prst="rect">
            <a:avLst/>
          </a:prstGeom>
        </p:spPr>
      </p:pic>
      <p:sp>
        <p:nvSpPr>
          <p:cNvPr id="6" name="TextBox 5">
            <a:extLst>
              <a:ext uri="{FF2B5EF4-FFF2-40B4-BE49-F238E27FC236}">
                <a16:creationId xmlns:a16="http://schemas.microsoft.com/office/drawing/2014/main" id="{272DC5BD-C537-7007-42E2-ADD25505A11A}"/>
              </a:ext>
            </a:extLst>
          </p:cNvPr>
          <p:cNvSpPr txBox="1"/>
          <p:nvPr/>
        </p:nvSpPr>
        <p:spPr>
          <a:xfrm>
            <a:off x="1244091" y="3259723"/>
            <a:ext cx="2922595" cy="338554"/>
          </a:xfrm>
          <a:prstGeom prst="rect">
            <a:avLst/>
          </a:prstGeom>
          <a:noFill/>
        </p:spPr>
        <p:txBody>
          <a:bodyPr wrap="none" rtlCol="0">
            <a:spAutoFit/>
          </a:bodyPr>
          <a:lstStyle/>
          <a:p>
            <a:r>
              <a:rPr lang="en-US" sz="1600" i="1" dirty="0"/>
              <a:t>Inula </a:t>
            </a:r>
            <a:r>
              <a:rPr lang="en-US" sz="1600" i="1" dirty="0" err="1"/>
              <a:t>conyzae</a:t>
            </a:r>
            <a:r>
              <a:rPr lang="en-US" sz="1600" dirty="0"/>
              <a:t> (Oman </a:t>
            </a:r>
            <a:r>
              <a:rPr lang="en-US" sz="1600" dirty="0" err="1"/>
              <a:t>hnid</a:t>
            </a:r>
            <a:r>
              <a:rPr lang="cs-CZ" sz="1600" dirty="0" err="1"/>
              <a:t>ák</a:t>
            </a:r>
            <a:r>
              <a:rPr lang="en-US" sz="1600" dirty="0"/>
              <a:t>)</a:t>
            </a:r>
            <a:endParaRPr lang="en-US" sz="1600" i="1" dirty="0"/>
          </a:p>
        </p:txBody>
      </p:sp>
      <p:pic>
        <p:nvPicPr>
          <p:cNvPr id="1026" name="Picture 2" descr="Inula conyza">
            <a:extLst>
              <a:ext uri="{FF2B5EF4-FFF2-40B4-BE49-F238E27FC236}">
                <a16:creationId xmlns:a16="http://schemas.microsoft.com/office/drawing/2014/main" id="{42246221-949E-FAE8-51F6-7032BF630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37" y="1207695"/>
            <a:ext cx="2673330" cy="20059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DE024-EE6C-256E-A7FA-2E006AB51938}"/>
              </a:ext>
            </a:extLst>
          </p:cNvPr>
          <p:cNvSpPr txBox="1"/>
          <p:nvPr/>
        </p:nvSpPr>
        <p:spPr>
          <a:xfrm>
            <a:off x="1244091" y="3843884"/>
            <a:ext cx="3878739" cy="1200329"/>
          </a:xfrm>
          <a:prstGeom prst="rect">
            <a:avLst/>
          </a:prstGeom>
          <a:noFill/>
        </p:spPr>
        <p:txBody>
          <a:bodyPr wrap="square">
            <a:spAutoFit/>
          </a:bodyPr>
          <a:lstStyle/>
          <a:p>
            <a:r>
              <a:rPr lang="en-US" dirty="0">
                <a:solidFill>
                  <a:srgbClr val="333333"/>
                </a:solidFill>
                <a:latin typeface="Helvetica Neue"/>
              </a:rPr>
              <a:t>One location in climatic space may correspond to multiple locations in geographic space, but not the other way round.</a:t>
            </a:r>
          </a:p>
        </p:txBody>
      </p:sp>
    </p:spTree>
    <p:extLst>
      <p:ext uri="{BB962C8B-B14F-4D97-AF65-F5344CB8AC3E}">
        <p14:creationId xmlns:p14="http://schemas.microsoft.com/office/powerpoint/2010/main" val="334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a.k.a. Species Distribution Models (SDM)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6884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models a.k.a. Species Distribution Models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57381" y="5908020"/>
            <a:ext cx="6378669" cy="584775"/>
          </a:xfrm>
          <a:prstGeom prst="rect">
            <a:avLst/>
          </a:prstGeom>
          <a:noFill/>
        </p:spPr>
        <p:txBody>
          <a:bodyPr wrap="none" rtlCol="0">
            <a:spAutoFit/>
          </a:bodyPr>
          <a:lstStyle/>
          <a:p>
            <a:r>
              <a:rPr lang="en-US" sz="1600" dirty="0"/>
              <a:t>Scheme by Damaris </a:t>
            </a:r>
            <a:r>
              <a:rPr lang="en-US" sz="1600" dirty="0" err="1"/>
              <a:t>Zurell</a:t>
            </a:r>
            <a:r>
              <a:rPr lang="en-US" sz="1600" dirty="0"/>
              <a:t>: </a:t>
            </a:r>
            <a:r>
              <a:rPr lang="en-US" sz="1600" dirty="0">
                <a:hlinkClick r:id="rId3"/>
              </a:rPr>
              <a:t>https://damariszurell.github.io/SDM-Intro/</a:t>
            </a:r>
            <a:endParaRPr lang="en-US" sz="1600" dirty="0"/>
          </a:p>
          <a:p>
            <a:r>
              <a:rPr lang="en-US" sz="1600" b="1" dirty="0"/>
              <a:t>ENM 2020: </a:t>
            </a:r>
            <a:r>
              <a:rPr lang="en-US" sz="1600" dirty="0">
                <a:hlinkClick r:id="rId4"/>
              </a:rPr>
              <a:t>https://journals.ku.edu/jbi/article/view/15016</a:t>
            </a:r>
            <a:endParaRPr lang="en-US" sz="1600" dirty="0"/>
          </a:p>
        </p:txBody>
      </p:sp>
      <p:pic>
        <p:nvPicPr>
          <p:cNvPr id="1229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4452EA6D-8D84-203D-9793-5848C563C5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361"/>
          <a:stretch/>
        </p:blipFill>
        <p:spPr bwMode="auto">
          <a:xfrm>
            <a:off x="1237383" y="828425"/>
            <a:ext cx="2542138" cy="3720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B82B9C-306D-638E-C609-F54A7A2960E2}"/>
              </a:ext>
            </a:extLst>
          </p:cNvPr>
          <p:cNvGrpSpPr/>
          <p:nvPr/>
        </p:nvGrpSpPr>
        <p:grpSpPr>
          <a:xfrm>
            <a:off x="9772650" y="935761"/>
            <a:ext cx="1957639" cy="1874311"/>
            <a:chOff x="9906000" y="1341925"/>
            <a:chExt cx="1957639" cy="1874311"/>
          </a:xfrm>
        </p:grpSpPr>
        <p:pic>
          <p:nvPicPr>
            <p:cNvPr id="12292" name="Picture 4">
              <a:extLst>
                <a:ext uri="{FF2B5EF4-FFF2-40B4-BE49-F238E27FC236}">
                  <a16:creationId xmlns:a16="http://schemas.microsoft.com/office/drawing/2014/main" id="{0A277E9D-995C-083A-51B8-BD86097F8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341925"/>
              <a:ext cx="1957639" cy="130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45D935-61A9-C90F-0488-B8CE4C85CE64}"/>
                </a:ext>
              </a:extLst>
            </p:cNvPr>
            <p:cNvSpPr txBox="1"/>
            <p:nvPr/>
          </p:nvSpPr>
          <p:spPr>
            <a:xfrm>
              <a:off x="10027387" y="2631461"/>
              <a:ext cx="1721112" cy="584775"/>
            </a:xfrm>
            <a:prstGeom prst="rect">
              <a:avLst/>
            </a:prstGeom>
            <a:noFill/>
          </p:spPr>
          <p:txBody>
            <a:bodyPr wrap="none" rtlCol="0">
              <a:spAutoFit/>
            </a:bodyPr>
            <a:lstStyle/>
            <a:p>
              <a:r>
                <a:rPr lang="en-US" sz="1600" i="1" dirty="0"/>
                <a:t>Turdus </a:t>
              </a:r>
              <a:r>
                <a:rPr lang="en-US" sz="1600" i="1" dirty="0" err="1"/>
                <a:t>torquatus</a:t>
              </a:r>
              <a:endParaRPr lang="en-US" sz="1600" i="1" dirty="0"/>
            </a:p>
            <a:p>
              <a:pPr algn="ctr"/>
              <a:r>
                <a:rPr lang="en-US" sz="1600" dirty="0"/>
                <a:t>(kos </a:t>
              </a:r>
              <a:r>
                <a:rPr lang="en-US" sz="1600" dirty="0" err="1"/>
                <a:t>horsk</a:t>
              </a:r>
              <a:r>
                <a:rPr lang="cs-CZ" sz="1600" dirty="0"/>
                <a:t>ý</a:t>
              </a:r>
              <a:r>
                <a:rPr lang="en-US" sz="1600" dirty="0"/>
                <a:t>)</a:t>
              </a:r>
            </a:p>
          </p:txBody>
        </p:sp>
      </p:grpSp>
      <p:sp>
        <p:nvSpPr>
          <p:cNvPr id="9" name="TextBox 8">
            <a:extLst>
              <a:ext uri="{FF2B5EF4-FFF2-40B4-BE49-F238E27FC236}">
                <a16:creationId xmlns:a16="http://schemas.microsoft.com/office/drawing/2014/main" id="{51F63838-1FB2-DD62-4D94-CB8EE21F7FFF}"/>
              </a:ext>
            </a:extLst>
          </p:cNvPr>
          <p:cNvSpPr txBox="1"/>
          <p:nvPr/>
        </p:nvSpPr>
        <p:spPr>
          <a:xfrm>
            <a:off x="1333500" y="4680304"/>
            <a:ext cx="832889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latin typeface="Helvetica Neue"/>
              </a:rPr>
              <a:t>Algorithms that guess niche from geographic distribution of species, and then project the niche to un-surveyed locations (or times).</a:t>
            </a:r>
          </a:p>
          <a:p>
            <a:pPr marL="285750" indent="-285750">
              <a:buFont typeface="Arial" panose="020B0604020202020204" pitchFamily="34" charset="0"/>
              <a:buChar char="•"/>
            </a:pPr>
            <a:r>
              <a:rPr lang="en-US" dirty="0">
                <a:solidFill>
                  <a:srgbClr val="333333"/>
                </a:solidFill>
                <a:latin typeface="Helvetica Neue"/>
              </a:rPr>
              <a:t>For more info on how SDMs work see the upcoming </a:t>
            </a:r>
            <a:r>
              <a:rPr lang="en-US" b="1" dirty="0">
                <a:solidFill>
                  <a:srgbClr val="333333"/>
                </a:solidFill>
                <a:latin typeface="Helvetica Neue"/>
              </a:rPr>
              <a:t>practical class</a:t>
            </a:r>
            <a:r>
              <a:rPr lang="en-US" dirty="0">
                <a:solidFill>
                  <a:srgbClr val="333333"/>
                </a:solidFill>
                <a:latin typeface="Helvetica Neue"/>
              </a:rPr>
              <a:t>!</a:t>
            </a:r>
          </a:p>
        </p:txBody>
      </p:sp>
      <p:pic>
        <p:nvPicPr>
          <p:cNvPr id="12"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97F6F364-D9C7-9F21-B8A2-B32B89A06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22" t="1320" r="35082" b="-3748"/>
          <a:stretch/>
        </p:blipFill>
        <p:spPr bwMode="auto">
          <a:xfrm>
            <a:off x="3749041" y="874267"/>
            <a:ext cx="2887009" cy="38111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5455E89C-6487-3181-1A0A-1B77A08E7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124" t="967" r="584" b="-967"/>
          <a:stretch/>
        </p:blipFill>
        <p:spPr bwMode="auto">
          <a:xfrm>
            <a:off x="6721042" y="874267"/>
            <a:ext cx="2845230" cy="37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7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Applications of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27F141-1C8B-90FB-D23F-14DA74DA6162}"/>
              </a:ext>
            </a:extLst>
          </p:cNvPr>
          <p:cNvSpPr txBox="1"/>
          <p:nvPr/>
        </p:nvSpPr>
        <p:spPr>
          <a:xfrm>
            <a:off x="1333500" y="1229529"/>
            <a:ext cx="9517380" cy="3365024"/>
          </a:xfrm>
          <a:prstGeom prst="rect">
            <a:avLst/>
          </a:prstGeom>
          <a:noFill/>
        </p:spPr>
        <p:txBody>
          <a:bodyPr wrap="square" rtlCol="0">
            <a:spAutoFit/>
          </a:bodyPr>
          <a:lstStyle/>
          <a:p>
            <a:pPr>
              <a:lnSpc>
                <a:spcPct val="150000"/>
              </a:lnSpc>
            </a:pPr>
            <a:r>
              <a:rPr lang="en-US" dirty="0"/>
              <a:t>Predicting into un-surveyed times and locations (we can’t look everywhere)</a:t>
            </a:r>
          </a:p>
          <a:p>
            <a:pPr marL="285750" indent="-285750">
              <a:lnSpc>
                <a:spcPct val="150000"/>
              </a:lnSpc>
              <a:buFont typeface="Arial" panose="020B0604020202020204" pitchFamily="34" charset="0"/>
              <a:buChar char="•"/>
            </a:pPr>
            <a:r>
              <a:rPr lang="en-US" dirty="0"/>
              <a:t>Future projections under climate change</a:t>
            </a:r>
          </a:p>
          <a:p>
            <a:pPr marL="285750" indent="-285750">
              <a:lnSpc>
                <a:spcPct val="150000"/>
              </a:lnSpc>
              <a:buFont typeface="Arial" panose="020B0604020202020204" pitchFamily="34" charset="0"/>
              <a:buChar char="•"/>
            </a:pPr>
            <a:r>
              <a:rPr lang="en-US" dirty="0"/>
              <a:t>Species discovery</a:t>
            </a:r>
          </a:p>
          <a:p>
            <a:pPr marL="285750" indent="-285750">
              <a:lnSpc>
                <a:spcPct val="150000"/>
              </a:lnSpc>
              <a:buFont typeface="Arial" panose="020B0604020202020204" pitchFamily="34" charset="0"/>
              <a:buChar char="•"/>
            </a:pPr>
            <a:r>
              <a:rPr lang="en-US" dirty="0"/>
              <a:t>Disease vector mapping</a:t>
            </a:r>
          </a:p>
          <a:p>
            <a:pPr marL="285750" indent="-285750">
              <a:lnSpc>
                <a:spcPct val="150000"/>
              </a:lnSpc>
              <a:buFont typeface="Arial" panose="020B0604020202020204" pitchFamily="34" charset="0"/>
              <a:buChar char="•"/>
            </a:pPr>
            <a:r>
              <a:rPr lang="en-US" dirty="0"/>
              <a:t>Conservation biology</a:t>
            </a:r>
          </a:p>
          <a:p>
            <a:pPr>
              <a:lnSpc>
                <a:spcPct val="150000"/>
              </a:lnSpc>
            </a:pPr>
            <a:r>
              <a:rPr lang="en-US" dirty="0"/>
              <a:t>Characterizing potential distribution and invasion potential of species</a:t>
            </a:r>
          </a:p>
          <a:p>
            <a:pPr>
              <a:lnSpc>
                <a:spcPct val="150000"/>
              </a:lnSpc>
            </a:pPr>
            <a:r>
              <a:rPr lang="en-US" dirty="0"/>
              <a:t>Assessment of habitat requirements / niche</a:t>
            </a:r>
          </a:p>
          <a:p>
            <a:pPr>
              <a:lnSpc>
                <a:spcPct val="150000"/>
              </a:lnSpc>
            </a:pPr>
            <a:r>
              <a:rPr lang="en-US" dirty="0"/>
              <a:t>Niche evolution</a:t>
            </a:r>
          </a:p>
        </p:txBody>
      </p: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40577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909771" cy="338554"/>
          </a:xfrm>
          <a:prstGeom prst="rect">
            <a:avLst/>
          </a:prstGeom>
          <a:noFill/>
        </p:spPr>
        <p:txBody>
          <a:bodyPr wrap="none" rtlCol="0">
            <a:spAutoFit/>
          </a:bodyPr>
          <a:lstStyle/>
          <a:p>
            <a:r>
              <a:rPr lang="en-US" sz="1600" dirty="0" err="1"/>
              <a:t>Rasmont</a:t>
            </a:r>
            <a:r>
              <a:rPr lang="en-US" sz="1600" dirty="0"/>
              <a:t> et al. (2015) </a:t>
            </a:r>
            <a:r>
              <a:rPr lang="en-US" sz="1600" i="1" dirty="0" err="1"/>
              <a:t>BioRisk</a:t>
            </a:r>
            <a:endParaRPr lang="en-US" sz="1600" i="1" dirty="0"/>
          </a:p>
        </p:txBody>
      </p:sp>
      <p:pic>
        <p:nvPicPr>
          <p:cNvPr id="14338" name="Picture 2">
            <a:extLst>
              <a:ext uri="{FF2B5EF4-FFF2-40B4-BE49-F238E27FC236}">
                <a16:creationId xmlns:a16="http://schemas.microsoft.com/office/drawing/2014/main" id="{F1EED257-C8E1-1E3F-AFAE-FB6E7B1FA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74" y="851902"/>
            <a:ext cx="5623608" cy="545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lternativní popis obrázku chybí">
            <a:extLst>
              <a:ext uri="{FF2B5EF4-FFF2-40B4-BE49-F238E27FC236}">
                <a16:creationId xmlns:a16="http://schemas.microsoft.com/office/drawing/2014/main" id="{1718332D-1E4F-2380-AFB6-11D79DAE2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851903"/>
            <a:ext cx="2348498" cy="234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A5882-F8A9-0D13-CA44-2EC9C799C190}"/>
              </a:ext>
            </a:extLst>
          </p:cNvPr>
          <p:cNvSpPr txBox="1"/>
          <p:nvPr/>
        </p:nvSpPr>
        <p:spPr>
          <a:xfrm>
            <a:off x="1464229" y="3219378"/>
            <a:ext cx="1986441" cy="338554"/>
          </a:xfrm>
          <a:prstGeom prst="rect">
            <a:avLst/>
          </a:prstGeom>
          <a:noFill/>
        </p:spPr>
        <p:txBody>
          <a:bodyPr wrap="none" rtlCol="0">
            <a:spAutoFit/>
          </a:bodyPr>
          <a:lstStyle/>
          <a:p>
            <a:r>
              <a:rPr lang="en-US" sz="1600" i="1" dirty="0"/>
              <a:t>Bombus campestris</a:t>
            </a:r>
          </a:p>
        </p:txBody>
      </p:sp>
      <p:sp>
        <p:nvSpPr>
          <p:cNvPr id="8" name="TextBox 7">
            <a:extLst>
              <a:ext uri="{FF2B5EF4-FFF2-40B4-BE49-F238E27FC236}">
                <a16:creationId xmlns:a16="http://schemas.microsoft.com/office/drawing/2014/main" id="{3AFDDAFC-2E8F-4EE9-C608-A124058FD7C0}"/>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10103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315827" cy="338554"/>
          </a:xfrm>
          <a:prstGeom prst="rect">
            <a:avLst/>
          </a:prstGeom>
          <a:noFill/>
        </p:spPr>
        <p:txBody>
          <a:bodyPr wrap="none" rtlCol="0">
            <a:spAutoFit/>
          </a:bodyPr>
          <a:lstStyle/>
          <a:p>
            <a:r>
              <a:rPr lang="en-US" sz="1600" dirty="0"/>
              <a:t>Hof et al. (2011) </a:t>
            </a:r>
            <a:r>
              <a:rPr lang="en-US" sz="1600" i="1" dirty="0"/>
              <a:t>Nature</a:t>
            </a:r>
          </a:p>
        </p:txBody>
      </p:sp>
      <p:pic>
        <p:nvPicPr>
          <p:cNvPr id="7" name="Picture 6">
            <a:extLst>
              <a:ext uri="{FF2B5EF4-FFF2-40B4-BE49-F238E27FC236}">
                <a16:creationId xmlns:a16="http://schemas.microsoft.com/office/drawing/2014/main" id="{FC4E02CC-4624-7EAE-8AE3-6926B33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593" y="1500243"/>
            <a:ext cx="7847757" cy="3400313"/>
          </a:xfrm>
          <a:prstGeom prst="rect">
            <a:avLst/>
          </a:prstGeom>
        </p:spPr>
      </p:pic>
      <p:pic>
        <p:nvPicPr>
          <p:cNvPr id="13314" name="Picture 2" descr="Collage of amphibians">
            <a:extLst>
              <a:ext uri="{FF2B5EF4-FFF2-40B4-BE49-F238E27FC236}">
                <a16:creationId xmlns:a16="http://schemas.microsoft.com/office/drawing/2014/main" id="{2E105F16-ABC1-01A1-DE3D-AC5A5117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23675"/>
            <a:ext cx="2652873" cy="16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DEC2C-EDA6-2F87-1C40-F3B0440A5D6B}"/>
              </a:ext>
            </a:extLst>
          </p:cNvPr>
          <p:cNvSpPr txBox="1"/>
          <p:nvPr/>
        </p:nvSpPr>
        <p:spPr>
          <a:xfrm>
            <a:off x="4096593" y="1151803"/>
            <a:ext cx="2691763" cy="338554"/>
          </a:xfrm>
          <a:prstGeom prst="rect">
            <a:avLst/>
          </a:prstGeom>
          <a:noFill/>
        </p:spPr>
        <p:txBody>
          <a:bodyPr wrap="none" rtlCol="0">
            <a:spAutoFit/>
          </a:bodyPr>
          <a:lstStyle/>
          <a:p>
            <a:r>
              <a:rPr lang="en-US" sz="1600" dirty="0"/>
              <a:t>Current amphibian richness</a:t>
            </a:r>
            <a:endParaRPr lang="en-US" sz="1600" i="1" dirty="0"/>
          </a:p>
        </p:txBody>
      </p:sp>
      <p:sp>
        <p:nvSpPr>
          <p:cNvPr id="10" name="TextBox 9">
            <a:extLst>
              <a:ext uri="{FF2B5EF4-FFF2-40B4-BE49-F238E27FC236}">
                <a16:creationId xmlns:a16="http://schemas.microsoft.com/office/drawing/2014/main" id="{44EA08AE-6484-506A-8254-FC33B59F34D5}"/>
              </a:ext>
            </a:extLst>
          </p:cNvPr>
          <p:cNvSpPr txBox="1"/>
          <p:nvPr/>
        </p:nvSpPr>
        <p:spPr>
          <a:xfrm>
            <a:off x="7821105" y="1151803"/>
            <a:ext cx="4123245" cy="338554"/>
          </a:xfrm>
          <a:prstGeom prst="rect">
            <a:avLst/>
          </a:prstGeom>
          <a:noFill/>
        </p:spPr>
        <p:txBody>
          <a:bodyPr wrap="none" rtlCol="0">
            <a:spAutoFit/>
          </a:bodyPr>
          <a:lstStyle/>
          <a:p>
            <a:r>
              <a:rPr lang="en-US" sz="1600" dirty="0"/>
              <a:t>Projected future threat from climate change</a:t>
            </a:r>
            <a:endParaRPr lang="en-US" sz="1600" i="1" dirty="0"/>
          </a:p>
        </p:txBody>
      </p:sp>
      <p:sp>
        <p:nvSpPr>
          <p:cNvPr id="9" name="TextBox 8">
            <a:extLst>
              <a:ext uri="{FF2B5EF4-FFF2-40B4-BE49-F238E27FC236}">
                <a16:creationId xmlns:a16="http://schemas.microsoft.com/office/drawing/2014/main" id="{BD12124C-1F51-61EC-58F8-AFD749558447}"/>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50683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Discovering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496779-C8DA-F43F-2FF5-5ADAAEEE8B9D}"/>
              </a:ext>
            </a:extLst>
          </p:cNvPr>
          <p:cNvSpPr txBox="1"/>
          <p:nvPr/>
        </p:nvSpPr>
        <p:spPr>
          <a:xfrm>
            <a:off x="284014" y="5969000"/>
            <a:ext cx="2980303" cy="338554"/>
          </a:xfrm>
          <a:prstGeom prst="rect">
            <a:avLst/>
          </a:prstGeom>
          <a:noFill/>
        </p:spPr>
        <p:txBody>
          <a:bodyPr wrap="none" rtlCol="0">
            <a:spAutoFit/>
          </a:bodyPr>
          <a:lstStyle/>
          <a:p>
            <a:r>
              <a:rPr lang="en-US" sz="1600" dirty="0" err="1"/>
              <a:t>Raxworthy</a:t>
            </a:r>
            <a:r>
              <a:rPr lang="en-US" sz="1600" dirty="0"/>
              <a:t> et al. (2003) </a:t>
            </a:r>
            <a:r>
              <a:rPr lang="en-US" sz="1600" i="1" dirty="0"/>
              <a:t>Nature</a:t>
            </a:r>
          </a:p>
        </p:txBody>
      </p:sp>
      <p:pic>
        <p:nvPicPr>
          <p:cNvPr id="3074" name="Picture 2" descr="alternativní popis obrázku chybí">
            <a:extLst>
              <a:ext uri="{FF2B5EF4-FFF2-40B4-BE49-F238E27FC236}">
                <a16:creationId xmlns:a16="http://schemas.microsoft.com/office/drawing/2014/main" id="{D63E861C-FE79-534C-AE67-ACC41F15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66021"/>
            <a:ext cx="2845468" cy="1903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04044-F00E-C25A-8D6E-9448B6FE7918}"/>
              </a:ext>
            </a:extLst>
          </p:cNvPr>
          <p:cNvSpPr txBox="1"/>
          <p:nvPr/>
        </p:nvSpPr>
        <p:spPr>
          <a:xfrm>
            <a:off x="1821742" y="2853825"/>
            <a:ext cx="1701107" cy="338554"/>
          </a:xfrm>
          <a:prstGeom prst="rect">
            <a:avLst/>
          </a:prstGeom>
          <a:noFill/>
        </p:spPr>
        <p:txBody>
          <a:bodyPr wrap="none" rtlCol="0">
            <a:spAutoFit/>
          </a:bodyPr>
          <a:lstStyle/>
          <a:p>
            <a:r>
              <a:rPr lang="en-US" sz="1600" i="1" dirty="0" err="1"/>
              <a:t>Furcifer</a:t>
            </a:r>
            <a:r>
              <a:rPr lang="en-US" sz="1600" i="1" dirty="0"/>
              <a:t> </a:t>
            </a:r>
            <a:r>
              <a:rPr lang="en-US" sz="1600" i="1" dirty="0" err="1"/>
              <a:t>oustaleti</a:t>
            </a:r>
            <a:endParaRPr lang="en-US" sz="1600" i="1" dirty="0"/>
          </a:p>
        </p:txBody>
      </p:sp>
      <p:pic>
        <p:nvPicPr>
          <p:cNvPr id="18" name="Picture 17">
            <a:extLst>
              <a:ext uri="{FF2B5EF4-FFF2-40B4-BE49-F238E27FC236}">
                <a16:creationId xmlns:a16="http://schemas.microsoft.com/office/drawing/2014/main" id="{4986725A-5DD9-D53D-B0BE-D281F7615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538" y="938654"/>
            <a:ext cx="7090010" cy="4892652"/>
          </a:xfrm>
          <a:prstGeom prst="rect">
            <a:avLst/>
          </a:prstGeom>
        </p:spPr>
      </p:pic>
      <p:grpSp>
        <p:nvGrpSpPr>
          <p:cNvPr id="8" name="Group 7">
            <a:extLst>
              <a:ext uri="{FF2B5EF4-FFF2-40B4-BE49-F238E27FC236}">
                <a16:creationId xmlns:a16="http://schemas.microsoft.com/office/drawing/2014/main" id="{8BC99CC3-69FA-6843-0EA9-0D480294CC0D}"/>
              </a:ext>
            </a:extLst>
          </p:cNvPr>
          <p:cNvGrpSpPr/>
          <p:nvPr/>
        </p:nvGrpSpPr>
        <p:grpSpPr>
          <a:xfrm>
            <a:off x="1360170" y="3988103"/>
            <a:ext cx="2792128" cy="1707284"/>
            <a:chOff x="1386840" y="3939155"/>
            <a:chExt cx="2792128" cy="1707284"/>
          </a:xfrm>
        </p:grpSpPr>
        <p:sp>
          <p:nvSpPr>
            <p:cNvPr id="7" name="Speech Bubble: Rectangle with Corners Rounded 6">
              <a:extLst>
                <a:ext uri="{FF2B5EF4-FFF2-40B4-BE49-F238E27FC236}">
                  <a16:creationId xmlns:a16="http://schemas.microsoft.com/office/drawing/2014/main" id="{EE441938-86C6-DBA3-9526-542FB687B1FF}"/>
                </a:ext>
              </a:extLst>
            </p:cNvPr>
            <p:cNvSpPr/>
            <p:nvPr/>
          </p:nvSpPr>
          <p:spPr>
            <a:xfrm>
              <a:off x="1386840" y="3939155"/>
              <a:ext cx="2792128" cy="1646305"/>
            </a:xfrm>
            <a:prstGeom prst="wedgeRoundRectCallou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7BC463-AEDD-C3C9-85EC-D619E45509FD}"/>
                </a:ext>
              </a:extLst>
            </p:cNvPr>
            <p:cNvSpPr txBox="1"/>
            <p:nvPr/>
          </p:nvSpPr>
          <p:spPr>
            <a:xfrm>
              <a:off x="1590363" y="4046001"/>
              <a:ext cx="2522242" cy="1600438"/>
            </a:xfrm>
            <a:prstGeom prst="rect">
              <a:avLst/>
            </a:prstGeom>
            <a:noFill/>
          </p:spPr>
          <p:txBody>
            <a:bodyPr wrap="square" rtlCol="0">
              <a:spAutoFit/>
            </a:bodyPr>
            <a:lstStyle/>
            <a:p>
              <a:r>
                <a:rPr lang="en-US" sz="1400" i="1" dirty="0"/>
                <a:t>“Notably, these models also identified three intersecting areas of over-prediction that recently yielded seven chameleon species new to science.”</a:t>
              </a:r>
              <a:br>
                <a:rPr lang="en-US" sz="1400" dirty="0"/>
              </a:br>
              <a:endParaRPr lang="en-US" sz="1400" i="1" dirty="0"/>
            </a:p>
          </p:txBody>
        </p:sp>
      </p:grpSp>
    </p:spTree>
    <p:extLst>
      <p:ext uri="{BB962C8B-B14F-4D97-AF65-F5344CB8AC3E}">
        <p14:creationId xmlns:p14="http://schemas.microsoft.com/office/powerpoint/2010/main" val="92363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Contents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3970318"/>
          </a:xfrm>
          <a:prstGeom prst="rect">
            <a:avLst/>
          </a:prstGeom>
          <a:noFill/>
        </p:spPr>
        <p:txBody>
          <a:bodyPr wrap="square">
            <a:spAutoFit/>
          </a:bodyPr>
          <a:lstStyle/>
          <a:p>
            <a:r>
              <a:rPr lang="en-US" b="0" i="0" dirty="0">
                <a:solidFill>
                  <a:srgbClr val="333333"/>
                </a:solidFill>
                <a:effectLst/>
                <a:latin typeface="Helvetica Neue"/>
              </a:rPr>
              <a:t>Ecological niche</a:t>
            </a:r>
          </a:p>
          <a:p>
            <a:pPr marL="285750" indent="-285750">
              <a:buFont typeface="Arial" panose="020B0604020202020204" pitchFamily="34" charset="0"/>
              <a:buChar char="•"/>
            </a:pPr>
            <a:r>
              <a:rPr lang="en-US" dirty="0">
                <a:solidFill>
                  <a:srgbClr val="333333"/>
                </a:solidFill>
                <a:latin typeface="Helvetica Neue"/>
              </a:rPr>
              <a:t>Optima, limits</a:t>
            </a:r>
          </a:p>
          <a:p>
            <a:pPr marL="285750" indent="-285750">
              <a:buFont typeface="Arial" panose="020B0604020202020204" pitchFamily="34" charset="0"/>
              <a:buChar char="•"/>
            </a:pPr>
            <a:r>
              <a:rPr lang="en-US" dirty="0" err="1">
                <a:solidFill>
                  <a:srgbClr val="333333"/>
                </a:solidFill>
                <a:latin typeface="Helvetica Neue"/>
              </a:rPr>
              <a:t>Eltonian</a:t>
            </a:r>
            <a:r>
              <a:rPr lang="en-US" dirty="0">
                <a:solidFill>
                  <a:srgbClr val="333333"/>
                </a:solidFill>
                <a:latin typeface="Helvetica Neue"/>
              </a:rPr>
              <a:t> vs </a:t>
            </a:r>
            <a:r>
              <a:rPr lang="en-US" dirty="0" err="1">
                <a:solidFill>
                  <a:srgbClr val="333333"/>
                </a:solidFill>
                <a:latin typeface="Helvetica Neue"/>
              </a:rPr>
              <a:t>Grinnellian</a:t>
            </a:r>
            <a:r>
              <a:rPr lang="en-US" dirty="0">
                <a:solidFill>
                  <a:srgbClr val="333333"/>
                </a:solidFill>
                <a:latin typeface="Helvetica Neue"/>
              </a:rPr>
              <a:t> niche</a:t>
            </a:r>
          </a:p>
          <a:p>
            <a:pPr marL="285750" indent="-285750">
              <a:buFont typeface="Arial" panose="020B0604020202020204" pitchFamily="34" charset="0"/>
              <a:buChar char="•"/>
            </a:pPr>
            <a:r>
              <a:rPr lang="en-US" b="0" i="0" dirty="0">
                <a:solidFill>
                  <a:srgbClr val="333333"/>
                </a:solidFill>
                <a:effectLst/>
                <a:latin typeface="Helvetica Neue"/>
              </a:rPr>
              <a:t>Fundamental vs Realized niche</a:t>
            </a:r>
          </a:p>
          <a:p>
            <a:pPr marL="285750" indent="-285750">
              <a:buFont typeface="Arial" panose="020B0604020202020204" pitchFamily="34" charset="0"/>
              <a:buChar char="•"/>
            </a:pPr>
            <a:r>
              <a:rPr lang="en-US" b="0" i="0" dirty="0">
                <a:solidFill>
                  <a:srgbClr val="333333"/>
                </a:solidFill>
                <a:effectLst/>
                <a:latin typeface="Helvetica Neue"/>
              </a:rPr>
              <a:t>Abiotic vs Biotic niche</a:t>
            </a:r>
          </a:p>
          <a:p>
            <a:pPr marL="285750" indent="-285750">
              <a:buFont typeface="Arial" panose="020B0604020202020204" pitchFamily="34" charset="0"/>
              <a:buChar char="•"/>
            </a:pPr>
            <a:r>
              <a:rPr lang="en-US" b="0" i="0" dirty="0">
                <a:solidFill>
                  <a:srgbClr val="333333"/>
                </a:solidFill>
                <a:effectLst/>
                <a:latin typeface="Helvetica Neue"/>
              </a:rPr>
              <a:t>Phenotypic plasticity, lessons from invasions, time-for-space</a:t>
            </a:r>
          </a:p>
          <a:p>
            <a:endParaRPr lang="en-US" dirty="0">
              <a:solidFill>
                <a:srgbClr val="333333"/>
              </a:solidFill>
              <a:latin typeface="Helvetica Neue"/>
            </a:endParaRPr>
          </a:p>
          <a:p>
            <a:r>
              <a:rPr lang="en-US" dirty="0">
                <a:solidFill>
                  <a:srgbClr val="333333"/>
                </a:solidFill>
                <a:latin typeface="Helvetica Neue"/>
              </a:rPr>
              <a:t>SDMs, niche models, applied issues</a:t>
            </a:r>
          </a:p>
          <a:p>
            <a:endParaRPr lang="en-US" dirty="0">
              <a:solidFill>
                <a:srgbClr val="333333"/>
              </a:solidFill>
              <a:latin typeface="Helvetica Neue"/>
            </a:endParaRPr>
          </a:p>
          <a:p>
            <a:r>
              <a:rPr lang="en-US" dirty="0">
                <a:solidFill>
                  <a:srgbClr val="333333"/>
                </a:solidFill>
                <a:latin typeface="Helvetica Neue"/>
              </a:rPr>
              <a:t>Climate</a:t>
            </a:r>
          </a:p>
          <a:p>
            <a:endParaRPr lang="en-US" b="0" i="0" dirty="0">
              <a:solidFill>
                <a:srgbClr val="333333"/>
              </a:solidFill>
              <a:effectLst/>
              <a:latin typeface="Helvetica Neue"/>
            </a:endParaRPr>
          </a:p>
          <a:p>
            <a:r>
              <a:rPr lang="en-US" dirty="0">
                <a:solidFill>
                  <a:srgbClr val="333333"/>
                </a:solidFill>
                <a:latin typeface="Helvetica Neue"/>
              </a:rPr>
              <a:t>Habitats and biomes</a:t>
            </a:r>
          </a:p>
          <a:p>
            <a:endParaRPr lang="en-US" b="0" i="0" dirty="0">
              <a:solidFill>
                <a:srgbClr val="333333"/>
              </a:solidFill>
              <a:effectLst/>
              <a:latin typeface="Helvetica Neue"/>
            </a:endParaRPr>
          </a:p>
          <a:p>
            <a:r>
              <a:rPr lang="en-US" dirty="0">
                <a:solidFill>
                  <a:srgbClr val="333333"/>
                </a:solidFill>
                <a:latin typeface="Helvetica Neue"/>
              </a:rPr>
              <a:t>Dispersal limits, historical legacies</a:t>
            </a:r>
            <a:endParaRPr lang="en-US" b="0" i="0" dirty="0">
              <a:solidFill>
                <a:srgbClr val="333333"/>
              </a:solidFill>
              <a:effectLst/>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1026" name="Picture 2" descr="Ecological Niches and Geographic Distributions (MPB-49) (Monographs in  Population Biology) , Peterson, A. Townsend, Jorge Soberón, Richard G.  Pearson, Robert P. Anderson, Enrique Martínez-Meyer, Miguel Nakamura,  Miguel B. AraÃºjo - Amazon.com">
            <a:extLst>
              <a:ext uri="{FF2B5EF4-FFF2-40B4-BE49-F238E27FC236}">
                <a16:creationId xmlns:a16="http://schemas.microsoft.com/office/drawing/2014/main" id="{6C9F6D80-1BA8-A097-1035-23362414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45" y="1065623"/>
            <a:ext cx="2966711" cy="44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Invasion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err="1"/>
              <a:t>Roura</a:t>
            </a:r>
            <a:r>
              <a:rPr lang="en-US" sz="1600" dirty="0"/>
              <a:t>-Pascual et al. (2005)</a:t>
            </a:r>
          </a:p>
        </p:txBody>
      </p:sp>
      <p:pic>
        <p:nvPicPr>
          <p:cNvPr id="7" name="Picture 6">
            <a:extLst>
              <a:ext uri="{FF2B5EF4-FFF2-40B4-BE49-F238E27FC236}">
                <a16:creationId xmlns:a16="http://schemas.microsoft.com/office/drawing/2014/main" id="{7C1B5EF2-5ABB-6E04-F1D5-D3C57AA375E5}"/>
              </a:ext>
            </a:extLst>
          </p:cNvPr>
          <p:cNvPicPr>
            <a:picLocks noChangeAspect="1"/>
          </p:cNvPicPr>
          <p:nvPr/>
        </p:nvPicPr>
        <p:blipFill rotWithShape="1">
          <a:blip r:embed="rId3">
            <a:extLst>
              <a:ext uri="{28A0092B-C50C-407E-A947-70E740481C1C}">
                <a14:useLocalDpi xmlns:a14="http://schemas.microsoft.com/office/drawing/2010/main" val="0"/>
              </a:ext>
            </a:extLst>
          </a:blip>
          <a:srcRect b="12862"/>
          <a:stretch/>
        </p:blipFill>
        <p:spPr>
          <a:xfrm>
            <a:off x="3850511" y="883392"/>
            <a:ext cx="4667847" cy="5708640"/>
          </a:xfrm>
          <a:prstGeom prst="rect">
            <a:avLst/>
          </a:prstGeom>
        </p:spPr>
      </p:pic>
      <p:pic>
        <p:nvPicPr>
          <p:cNvPr id="2050" name="Picture 2">
            <a:extLst>
              <a:ext uri="{FF2B5EF4-FFF2-40B4-BE49-F238E27FC236}">
                <a16:creationId xmlns:a16="http://schemas.microsoft.com/office/drawing/2014/main" id="{A206DC50-F6B2-B051-111F-EA56CC1C7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74042"/>
            <a:ext cx="2255322" cy="1809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7DC57-E0B1-A8C7-F9E3-5DF307DD5AF5}"/>
              </a:ext>
            </a:extLst>
          </p:cNvPr>
          <p:cNvSpPr txBox="1"/>
          <p:nvPr/>
        </p:nvSpPr>
        <p:spPr>
          <a:xfrm>
            <a:off x="1333500" y="2807609"/>
            <a:ext cx="2329484" cy="584775"/>
          </a:xfrm>
          <a:prstGeom prst="rect">
            <a:avLst/>
          </a:prstGeom>
          <a:noFill/>
        </p:spPr>
        <p:txBody>
          <a:bodyPr wrap="none" rtlCol="0">
            <a:spAutoFit/>
          </a:bodyPr>
          <a:lstStyle/>
          <a:p>
            <a:pPr algn="ctr"/>
            <a:r>
              <a:rPr lang="en-US" sz="1600" i="1" dirty="0" err="1"/>
              <a:t>Linephithema</a:t>
            </a:r>
            <a:r>
              <a:rPr lang="en-US" sz="1600" i="1" dirty="0"/>
              <a:t> </a:t>
            </a:r>
            <a:r>
              <a:rPr lang="en-US" sz="1600" i="1" dirty="0" err="1"/>
              <a:t>humile</a:t>
            </a:r>
            <a:endParaRPr lang="en-US" sz="1600" i="1" dirty="0"/>
          </a:p>
          <a:p>
            <a:pPr algn="ctr"/>
            <a:r>
              <a:rPr lang="en-US" sz="1600" dirty="0"/>
              <a:t>(</a:t>
            </a:r>
            <a:r>
              <a:rPr lang="en-US" sz="1600" dirty="0" err="1"/>
              <a:t>Mravenec</a:t>
            </a:r>
            <a:r>
              <a:rPr lang="en-US" sz="1600" dirty="0"/>
              <a:t> </a:t>
            </a:r>
            <a:r>
              <a:rPr lang="en-US" sz="1600" dirty="0" err="1"/>
              <a:t>argentinsk</a:t>
            </a:r>
            <a:r>
              <a:rPr lang="cs-CZ" sz="1600" dirty="0"/>
              <a:t>ý</a:t>
            </a:r>
            <a:r>
              <a:rPr lang="en-US" sz="1600" dirty="0"/>
              <a:t>)</a:t>
            </a:r>
          </a:p>
        </p:txBody>
      </p:sp>
    </p:spTree>
    <p:extLst>
      <p:ext uri="{BB962C8B-B14F-4D97-AF65-F5344CB8AC3E}">
        <p14:creationId xmlns:p14="http://schemas.microsoft.com/office/powerpoint/2010/main" val="264027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Reintroductions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a:t>Martinez-Meyer et al. (2006)</a:t>
            </a:r>
          </a:p>
        </p:txBody>
      </p:sp>
      <p:pic>
        <p:nvPicPr>
          <p:cNvPr id="7" name="Picture 6">
            <a:extLst>
              <a:ext uri="{FF2B5EF4-FFF2-40B4-BE49-F238E27FC236}">
                <a16:creationId xmlns:a16="http://schemas.microsoft.com/office/drawing/2014/main" id="{8F87A64E-F6DC-3BC6-D5BE-3BEE87D9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43" y="931809"/>
            <a:ext cx="5272168" cy="5329578"/>
          </a:xfrm>
          <a:prstGeom prst="rect">
            <a:avLst/>
          </a:prstGeom>
        </p:spPr>
      </p:pic>
      <p:sp>
        <p:nvSpPr>
          <p:cNvPr id="9" name="TextBox 8">
            <a:extLst>
              <a:ext uri="{FF2B5EF4-FFF2-40B4-BE49-F238E27FC236}">
                <a16:creationId xmlns:a16="http://schemas.microsoft.com/office/drawing/2014/main" id="{6A34516F-D415-3520-FCAC-46827440E2DE}"/>
              </a:ext>
            </a:extLst>
          </p:cNvPr>
          <p:cNvSpPr txBox="1"/>
          <p:nvPr/>
        </p:nvSpPr>
        <p:spPr>
          <a:xfrm>
            <a:off x="1238012" y="2791276"/>
            <a:ext cx="2937648" cy="646331"/>
          </a:xfrm>
          <a:prstGeom prst="rect">
            <a:avLst/>
          </a:prstGeom>
          <a:noFill/>
        </p:spPr>
        <p:txBody>
          <a:bodyPr wrap="square">
            <a:spAutoFit/>
          </a:bodyPr>
          <a:lstStyle/>
          <a:p>
            <a:pPr algn="ctr"/>
            <a:r>
              <a:rPr lang="en-US" sz="1800" i="1" dirty="0"/>
              <a:t>Gymnogyps californianus</a:t>
            </a:r>
            <a:endParaRPr lang="cs-CZ" sz="1800" i="1" dirty="0"/>
          </a:p>
          <a:p>
            <a:pPr algn="ctr"/>
            <a:r>
              <a:rPr lang="en-GB" sz="1800" dirty="0"/>
              <a:t>(Kondor </a:t>
            </a:r>
            <a:r>
              <a:rPr lang="en-GB" sz="1800" dirty="0" err="1"/>
              <a:t>kalifornsk</a:t>
            </a:r>
            <a:r>
              <a:rPr lang="cs-CZ" dirty="0"/>
              <a:t>ý</a:t>
            </a:r>
            <a:r>
              <a:rPr lang="en-GB" sz="1800" dirty="0"/>
              <a:t>)</a:t>
            </a:r>
            <a:endParaRPr lang="en-US" sz="1800" dirty="0"/>
          </a:p>
        </p:txBody>
      </p:sp>
      <p:pic>
        <p:nvPicPr>
          <p:cNvPr id="4098" name="Picture 2">
            <a:extLst>
              <a:ext uri="{FF2B5EF4-FFF2-40B4-BE49-F238E27FC236}">
                <a16:creationId xmlns:a16="http://schemas.microsoft.com/office/drawing/2014/main" id="{97870443-9881-28AF-5C72-9F13C334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118"/>
            <a:ext cx="2652342" cy="17695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CEFFF7F-3EE6-7363-B6DC-6B6214E9A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76" y="5480170"/>
            <a:ext cx="3865944" cy="977660"/>
          </a:xfrm>
          <a:prstGeom prst="rect">
            <a:avLst/>
          </a:prstGeom>
        </p:spPr>
      </p:pic>
    </p:spTree>
    <p:extLst>
      <p:ext uri="{BB962C8B-B14F-4D97-AF65-F5344CB8AC3E}">
        <p14:creationId xmlns:p14="http://schemas.microsoft.com/office/powerpoint/2010/main" val="165983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Evolutionary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082895" cy="338554"/>
          </a:xfrm>
          <a:prstGeom prst="rect">
            <a:avLst/>
          </a:prstGeom>
          <a:noFill/>
        </p:spPr>
        <p:txBody>
          <a:bodyPr wrap="none" rtlCol="0">
            <a:spAutoFit/>
          </a:bodyPr>
          <a:lstStyle/>
          <a:p>
            <a:r>
              <a:rPr lang="en-US" sz="1600" dirty="0" err="1"/>
              <a:t>Moriniere</a:t>
            </a:r>
            <a:r>
              <a:rPr lang="en-US" sz="1600" dirty="0"/>
              <a:t> et al. (2016) Sci. Rep.</a:t>
            </a:r>
            <a:endParaRPr lang="en-US" sz="1600" i="1" dirty="0"/>
          </a:p>
        </p:txBody>
      </p:sp>
      <p:pic>
        <p:nvPicPr>
          <p:cNvPr id="5122" name="Picture 2" descr="figure 3">
            <a:extLst>
              <a:ext uri="{FF2B5EF4-FFF2-40B4-BE49-F238E27FC236}">
                <a16:creationId xmlns:a16="http://schemas.microsoft.com/office/drawing/2014/main" id="{CC768056-AE80-75B0-EEC4-1A9479120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253" y="976103"/>
            <a:ext cx="4542840" cy="5331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ernativní popis obrázku chybí">
            <a:extLst>
              <a:ext uri="{FF2B5EF4-FFF2-40B4-BE49-F238E27FC236}">
                <a16:creationId xmlns:a16="http://schemas.microsoft.com/office/drawing/2014/main" id="{A1B4BD56-5FBA-A72B-61EE-9CDA2E20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76103"/>
            <a:ext cx="2457450"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F6C983-C631-66D0-3799-BF160ED0A9F9}"/>
              </a:ext>
            </a:extLst>
          </p:cNvPr>
          <p:cNvSpPr txBox="1"/>
          <p:nvPr/>
        </p:nvSpPr>
        <p:spPr>
          <a:xfrm>
            <a:off x="1489042" y="2782942"/>
            <a:ext cx="2206658" cy="646331"/>
          </a:xfrm>
          <a:prstGeom prst="rect">
            <a:avLst/>
          </a:prstGeom>
          <a:noFill/>
        </p:spPr>
        <p:txBody>
          <a:bodyPr wrap="square">
            <a:spAutoFit/>
          </a:bodyPr>
          <a:lstStyle/>
          <a:p>
            <a:pPr algn="ctr"/>
            <a:r>
              <a:rPr lang="en-US" sz="1800" i="1" dirty="0" err="1"/>
              <a:t>Colymbetes</a:t>
            </a:r>
            <a:r>
              <a:rPr lang="en-US" sz="1800" i="1" dirty="0"/>
              <a:t> </a:t>
            </a:r>
            <a:r>
              <a:rPr lang="en-US" sz="1800" i="1" dirty="0" err="1"/>
              <a:t>fuscus</a:t>
            </a:r>
            <a:endParaRPr lang="cs-CZ" sz="1800" i="1" dirty="0"/>
          </a:p>
          <a:p>
            <a:pPr algn="ctr"/>
            <a:r>
              <a:rPr lang="en-GB" sz="1800" dirty="0"/>
              <a:t>(Pot</a:t>
            </a:r>
            <a:r>
              <a:rPr lang="cs-CZ" dirty="0" err="1"/>
              <a:t>ápěč</a:t>
            </a:r>
            <a:r>
              <a:rPr lang="cs-CZ" dirty="0"/>
              <a:t> hnědý</a:t>
            </a:r>
            <a:r>
              <a:rPr lang="en-GB" sz="1800" dirty="0"/>
              <a:t>)</a:t>
            </a:r>
            <a:endParaRPr lang="en-US" sz="1800" dirty="0"/>
          </a:p>
        </p:txBody>
      </p:sp>
    </p:spTree>
    <p:extLst>
      <p:ext uri="{BB962C8B-B14F-4D97-AF65-F5344CB8AC3E}">
        <p14:creationId xmlns:p14="http://schemas.microsoft.com/office/powerpoint/2010/main" val="113030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Epidemiology – disease mapping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743332" cy="584775"/>
          </a:xfrm>
          <a:prstGeom prst="rect">
            <a:avLst/>
          </a:prstGeom>
          <a:noFill/>
        </p:spPr>
        <p:txBody>
          <a:bodyPr wrap="none" rtlCol="0">
            <a:spAutoFit/>
          </a:bodyPr>
          <a:lstStyle/>
          <a:p>
            <a:r>
              <a:rPr lang="en-US" sz="1600" dirty="0"/>
              <a:t>Coro (2020) </a:t>
            </a:r>
            <a:r>
              <a:rPr lang="en-US" sz="1600" i="1" dirty="0"/>
              <a:t>Ecological Modelling</a:t>
            </a:r>
          </a:p>
          <a:p>
            <a:r>
              <a:rPr lang="en-US" sz="1600" dirty="0"/>
              <a:t>Carlson et al. (2020) </a:t>
            </a:r>
            <a:r>
              <a:rPr lang="en-US" sz="1600" i="1" dirty="0"/>
              <a:t>Nature Ecol. </a:t>
            </a:r>
            <a:r>
              <a:rPr lang="en-US" sz="1600" i="1" dirty="0" err="1"/>
              <a:t>Evol</a:t>
            </a:r>
            <a:r>
              <a:rPr lang="en-US" sz="1600" i="1" dirty="0"/>
              <a:t>.</a:t>
            </a:r>
          </a:p>
        </p:txBody>
      </p:sp>
      <p:pic>
        <p:nvPicPr>
          <p:cNvPr id="8" name="Picture 7">
            <a:extLst>
              <a:ext uri="{FF2B5EF4-FFF2-40B4-BE49-F238E27FC236}">
                <a16:creationId xmlns:a16="http://schemas.microsoft.com/office/drawing/2014/main" id="{F7E9949E-E835-FF69-6DFF-420A3FD8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509" y="4208460"/>
            <a:ext cx="6134582" cy="2099094"/>
          </a:xfrm>
          <a:prstGeom prst="rect">
            <a:avLst/>
          </a:prstGeom>
        </p:spPr>
      </p:pic>
      <p:pic>
        <p:nvPicPr>
          <p:cNvPr id="10" name="Picture 9">
            <a:extLst>
              <a:ext uri="{FF2B5EF4-FFF2-40B4-BE49-F238E27FC236}">
                <a16:creationId xmlns:a16="http://schemas.microsoft.com/office/drawing/2014/main" id="{4138D805-7187-0A90-2BBD-2C3D30826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910177"/>
            <a:ext cx="6597570" cy="3163019"/>
          </a:xfrm>
          <a:prstGeom prst="rect">
            <a:avLst/>
          </a:prstGeom>
        </p:spPr>
      </p:pic>
    </p:spTree>
    <p:extLst>
      <p:ext uri="{BB962C8B-B14F-4D97-AF65-F5344CB8AC3E}">
        <p14:creationId xmlns:p14="http://schemas.microsoft.com/office/powerpoint/2010/main" val="337801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Main problems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6" name="TextBox 5">
            <a:extLst>
              <a:ext uri="{FF2B5EF4-FFF2-40B4-BE49-F238E27FC236}">
                <a16:creationId xmlns:a16="http://schemas.microsoft.com/office/drawing/2014/main" id="{761FD24D-80D3-BB8A-3C67-11E0F1DA0C61}"/>
              </a:ext>
            </a:extLst>
          </p:cNvPr>
          <p:cNvSpPr txBox="1"/>
          <p:nvPr/>
        </p:nvSpPr>
        <p:spPr>
          <a:xfrm>
            <a:off x="1303168" y="993703"/>
            <a:ext cx="9585664"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Helvetica Neue"/>
              </a:rPr>
              <a:t>Niche models often rely only on climate, while other complex mechanisms are at play</a:t>
            </a:r>
          </a:p>
          <a:p>
            <a:pPr marL="285750" indent="-285750">
              <a:lnSpc>
                <a:spcPct val="150000"/>
              </a:lnSpc>
              <a:buFont typeface="Arial" panose="020B0604020202020204" pitchFamily="34" charset="0"/>
              <a:buChar char="•"/>
            </a:pPr>
            <a:r>
              <a:rPr lang="en-US" dirty="0">
                <a:solidFill>
                  <a:srgbClr val="333333"/>
                </a:solidFill>
                <a:latin typeface="Helvetica Neue"/>
              </a:rPr>
              <a:t>Time-for-space substitution may not work</a:t>
            </a:r>
          </a:p>
          <a:p>
            <a:pPr marL="285750" indent="-285750">
              <a:lnSpc>
                <a:spcPct val="150000"/>
              </a:lnSpc>
              <a:buFont typeface="Arial" panose="020B0604020202020204" pitchFamily="34" charset="0"/>
              <a:buChar char="•"/>
            </a:pPr>
            <a:r>
              <a:rPr lang="en-US" dirty="0">
                <a:solidFill>
                  <a:srgbClr val="333333"/>
                </a:solidFill>
                <a:latin typeface="Helvetica Neue"/>
              </a:rPr>
              <a:t>Realized niches emerge due to geographic barriers</a:t>
            </a:r>
          </a:p>
          <a:p>
            <a:pPr marL="285750" indent="-285750">
              <a:lnSpc>
                <a:spcPct val="150000"/>
              </a:lnSpc>
              <a:buFont typeface="Arial" panose="020B0604020202020204" pitchFamily="34" charset="0"/>
              <a:buChar char="•"/>
            </a:pPr>
            <a:r>
              <a:rPr lang="en-US" dirty="0">
                <a:solidFill>
                  <a:srgbClr val="333333"/>
                </a:solidFill>
                <a:latin typeface="Helvetica Neue"/>
              </a:rPr>
              <a:t>We often have presence-only data, i.e. we know where species is, but we don’t know where it isn’t.</a:t>
            </a:r>
          </a:p>
        </p:txBody>
      </p:sp>
      <p:pic>
        <p:nvPicPr>
          <p:cNvPr id="7" name="Picture 6">
            <a:extLst>
              <a:ext uri="{FF2B5EF4-FFF2-40B4-BE49-F238E27FC236}">
                <a16:creationId xmlns:a16="http://schemas.microsoft.com/office/drawing/2014/main" id="{83C65B5A-57C3-9959-026D-AD780003C9B4}"/>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232358" y="3523921"/>
            <a:ext cx="4747828" cy="2248835"/>
          </a:xfrm>
          <a:prstGeom prst="rect">
            <a:avLst/>
          </a:prstGeom>
        </p:spPr>
      </p:pic>
    </p:spTree>
    <p:extLst>
      <p:ext uri="{BB962C8B-B14F-4D97-AF65-F5344CB8AC3E}">
        <p14:creationId xmlns:p14="http://schemas.microsoft.com/office/powerpoint/2010/main" val="7838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Drivers of distributions + data</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Climate, biotic interactions, and dispersal limits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351235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Climate – the #1 suspect behind large-scale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12849" cy="830997"/>
          </a:xfrm>
          <a:prstGeom prst="rect">
            <a:avLst/>
          </a:prstGeom>
          <a:noFill/>
        </p:spPr>
        <p:txBody>
          <a:bodyPr wrap="none" rtlCol="0">
            <a:spAutoFit/>
          </a:bodyPr>
          <a:lstStyle/>
          <a:p>
            <a:r>
              <a:rPr lang="en-US" sz="1600" dirty="0" err="1"/>
              <a:t>WorldClim</a:t>
            </a:r>
            <a:r>
              <a:rPr lang="en-US" sz="1600" dirty="0"/>
              <a:t>: </a:t>
            </a:r>
            <a:r>
              <a:rPr lang="en-US" sz="1600" dirty="0">
                <a:hlinkClick r:id="rId3"/>
              </a:rPr>
              <a:t>https://www.worldclim.org/</a:t>
            </a:r>
            <a:endParaRPr lang="en-US" sz="1600" dirty="0"/>
          </a:p>
          <a:p>
            <a:r>
              <a:rPr lang="en-US" sz="1600" dirty="0"/>
              <a:t>CHELSA: </a:t>
            </a:r>
            <a:r>
              <a:rPr lang="en-US" sz="1600" dirty="0">
                <a:hlinkClick r:id="rId4"/>
              </a:rPr>
              <a:t>https://chelsa-climate.org/</a:t>
            </a:r>
            <a:endParaRPr lang="en-US" sz="1600" dirty="0"/>
          </a:p>
          <a:p>
            <a:endParaRPr lang="en-US" sz="1600" i="1" dirty="0"/>
          </a:p>
        </p:txBody>
      </p:sp>
      <p:pic>
        <p:nvPicPr>
          <p:cNvPr id="11266" name="Picture 2" descr="Fig. 1">
            <a:extLst>
              <a:ext uri="{FF2B5EF4-FFF2-40B4-BE49-F238E27FC236}">
                <a16:creationId xmlns:a16="http://schemas.microsoft.com/office/drawing/2014/main" id="{BCD82538-9BE1-A4CE-510A-446C57937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2" t="-15135"/>
          <a:stretch/>
        </p:blipFill>
        <p:spPr bwMode="auto">
          <a:xfrm>
            <a:off x="1077429" y="681036"/>
            <a:ext cx="3767287" cy="22358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5">
            <a:extLst>
              <a:ext uri="{FF2B5EF4-FFF2-40B4-BE49-F238E27FC236}">
                <a16:creationId xmlns:a16="http://schemas.microsoft.com/office/drawing/2014/main" id="{A8A72929-9B5C-A1C5-5424-39AE373A7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91" y="1000731"/>
            <a:ext cx="7360711" cy="50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3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BAC3752E-6068-2BA6-27A5-9714D5408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035" y="948271"/>
            <a:ext cx="3957620" cy="5362575"/>
          </a:xfrm>
          <a:prstGeom prst="rect">
            <a:avLst/>
          </a:prstGeom>
        </p:spPr>
      </p:pic>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3866764" cy="338554"/>
          </a:xfrm>
          <a:prstGeom prst="rect">
            <a:avLst/>
          </a:prstGeom>
          <a:noFill/>
        </p:spPr>
        <p:txBody>
          <a:bodyPr wrap="none" rtlCol="0">
            <a:spAutoFit/>
          </a:bodyPr>
          <a:lstStyle/>
          <a:p>
            <a:r>
              <a:rPr lang="en-US" sz="1600" dirty="0" err="1"/>
              <a:t>Svenning</a:t>
            </a:r>
            <a:r>
              <a:rPr lang="en-US" sz="1600" dirty="0"/>
              <a:t> &amp; </a:t>
            </a:r>
            <a:r>
              <a:rPr lang="en-US" sz="1600" dirty="0" err="1"/>
              <a:t>Skov</a:t>
            </a:r>
            <a:r>
              <a:rPr lang="en-US" sz="1600" dirty="0"/>
              <a:t> (2004) </a:t>
            </a:r>
            <a:r>
              <a:rPr lang="en-US" sz="1600" i="1" dirty="0"/>
              <a:t>Ecology Letters</a:t>
            </a:r>
          </a:p>
        </p:txBody>
      </p:sp>
      <p:pic>
        <p:nvPicPr>
          <p:cNvPr id="10244" name="Picture 4">
            <a:extLst>
              <a:ext uri="{FF2B5EF4-FFF2-40B4-BE49-F238E27FC236}">
                <a16:creationId xmlns:a16="http://schemas.microsoft.com/office/drawing/2014/main" id="{464C09B4-D90B-9554-5438-703CAC8BC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48271"/>
            <a:ext cx="1027086"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986263-3A0D-7346-EEFD-6F4146E35B0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43600" y="2792725"/>
            <a:ext cx="973221" cy="1608779"/>
          </a:xfrm>
          <a:prstGeom prst="rect">
            <a:avLst/>
          </a:prstGeom>
        </p:spPr>
      </p:pic>
      <p:pic>
        <p:nvPicPr>
          <p:cNvPr id="10250" name="Picture 10">
            <a:extLst>
              <a:ext uri="{FF2B5EF4-FFF2-40B4-BE49-F238E27FC236}">
                <a16:creationId xmlns:a16="http://schemas.microsoft.com/office/drawing/2014/main" id="{655F6349-C025-EA43-0EDD-973DFC4A1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1034999" y="1033523"/>
            <a:ext cx="1016544"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1FA3274-D9CF-20FF-1F32-865C26D8C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7004" y="2792725"/>
            <a:ext cx="107252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lternativní popis obrázku chybí">
            <a:extLst>
              <a:ext uri="{FF2B5EF4-FFF2-40B4-BE49-F238E27FC236}">
                <a16:creationId xmlns:a16="http://schemas.microsoft.com/office/drawing/2014/main" id="{39402BDA-3085-3A50-F19E-67378DEBE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055" y="4551928"/>
            <a:ext cx="1017069" cy="135609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2AA09BB-A683-1799-7C0F-1FD4F2E44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943599" y="4551928"/>
            <a:ext cx="931941" cy="15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5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7056740" cy="584775"/>
          </a:xfrm>
          <a:prstGeom prst="rect">
            <a:avLst/>
          </a:prstGeom>
          <a:noFill/>
        </p:spPr>
        <p:txBody>
          <a:bodyPr wrap="none" rtlCol="0">
            <a:spAutoFit/>
          </a:bodyPr>
          <a:lstStyle/>
          <a:p>
            <a:r>
              <a:rPr lang="en-US" sz="1600" dirty="0" err="1"/>
              <a:t>Ricklefs</a:t>
            </a:r>
            <a:r>
              <a:rPr lang="en-US" sz="1600" dirty="0"/>
              <a:t> &amp; Schluter (1993), Keil &amp; Chase (2019) </a:t>
            </a:r>
            <a:r>
              <a:rPr lang="en-US" sz="1600" i="1" dirty="0"/>
              <a:t>Nature Ecology &amp; Evolution</a:t>
            </a:r>
          </a:p>
          <a:p>
            <a:r>
              <a:rPr lang="en-US" sz="1600" dirty="0"/>
              <a:t>map from NASA (public domain)</a:t>
            </a:r>
            <a:endParaRPr lang="en-US" sz="1600" i="1" dirty="0"/>
          </a:p>
        </p:txBody>
      </p:sp>
      <p:grpSp>
        <p:nvGrpSpPr>
          <p:cNvPr id="6" name="Group 3">
            <a:extLst>
              <a:ext uri="{FF2B5EF4-FFF2-40B4-BE49-F238E27FC236}">
                <a16:creationId xmlns:a16="http://schemas.microsoft.com/office/drawing/2014/main" id="{096C19DB-4F2C-BDD7-6CB1-968184699BEF}"/>
              </a:ext>
            </a:extLst>
          </p:cNvPr>
          <p:cNvGrpSpPr/>
          <p:nvPr/>
        </p:nvGrpSpPr>
        <p:grpSpPr>
          <a:xfrm>
            <a:off x="6096000" y="1311852"/>
            <a:ext cx="5522595" cy="2277932"/>
            <a:chOff x="640080" y="1554480"/>
            <a:chExt cx="8795880" cy="3628080"/>
          </a:xfrm>
        </p:grpSpPr>
        <p:pic>
          <p:nvPicPr>
            <p:cNvPr id="13" name="Picture 12">
              <a:extLst>
                <a:ext uri="{FF2B5EF4-FFF2-40B4-BE49-F238E27FC236}">
                  <a16:creationId xmlns:a16="http://schemas.microsoft.com/office/drawing/2014/main" id="{C9233CEE-543A-6D44-D0A3-5541064B35FD}"/>
                </a:ext>
              </a:extLst>
            </p:cNvPr>
            <p:cNvPicPr/>
            <p:nvPr/>
          </p:nvPicPr>
          <p:blipFill>
            <a:blip r:embed="rId4">
              <a:extLst>
                <a:ext uri="{28A0092B-C50C-407E-A947-70E740481C1C}">
                  <a14:useLocalDpi xmlns:a14="http://schemas.microsoft.com/office/drawing/2010/main" val="0"/>
                </a:ext>
              </a:extLst>
            </a:blip>
            <a:stretch/>
          </p:blipFill>
          <p:spPr>
            <a:xfrm>
              <a:off x="640080" y="1554480"/>
              <a:ext cx="8795880" cy="3628080"/>
            </a:xfrm>
            <a:prstGeom prst="rect">
              <a:avLst/>
            </a:prstGeom>
            <a:ln>
              <a:noFill/>
            </a:ln>
          </p:spPr>
        </p:pic>
        <p:sp>
          <p:nvSpPr>
            <p:cNvPr id="14" name="CustomShape 4">
              <a:extLst>
                <a:ext uri="{FF2B5EF4-FFF2-40B4-BE49-F238E27FC236}">
                  <a16:creationId xmlns:a16="http://schemas.microsoft.com/office/drawing/2014/main" id="{691242EA-615B-64F8-FCCF-2939F6725C38}"/>
                </a:ext>
              </a:extLst>
            </p:cNvPr>
            <p:cNvSpPr/>
            <p:nvPr/>
          </p:nvSpPr>
          <p:spPr>
            <a:xfrm>
              <a:off x="7424640" y="2926080"/>
              <a:ext cx="457200" cy="91440"/>
            </a:xfrm>
            <a:custGeom>
              <a:avLst/>
              <a:gdLst/>
              <a:ahLst/>
              <a:cxnLst/>
              <a:rect l="l" t="t" r="r" b="b"/>
              <a:pathLst>
                <a:path w="1271" h="255">
                  <a:moveTo>
                    <a:pt x="0" y="0"/>
                  </a:moveTo>
                  <a:cubicBezTo>
                    <a:pt x="1270" y="254"/>
                    <a:pt x="1016" y="254"/>
                    <a:pt x="1016" y="254"/>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5" name="CustomShape 5">
              <a:extLst>
                <a:ext uri="{FF2B5EF4-FFF2-40B4-BE49-F238E27FC236}">
                  <a16:creationId xmlns:a16="http://schemas.microsoft.com/office/drawing/2014/main" id="{E94FE6EA-3C83-523B-8347-A0C02863DB6F}"/>
                </a:ext>
              </a:extLst>
            </p:cNvPr>
            <p:cNvSpPr/>
            <p:nvPr/>
          </p:nvSpPr>
          <p:spPr>
            <a:xfrm>
              <a:off x="7973280" y="2616480"/>
              <a:ext cx="545040" cy="218160"/>
            </a:xfrm>
            <a:custGeom>
              <a:avLst/>
              <a:gdLst/>
              <a:ahLst/>
              <a:cxnLst/>
              <a:rect l="l" t="t" r="r" b="b"/>
              <a:pathLst>
                <a:path w="1515" h="607">
                  <a:moveTo>
                    <a:pt x="0" y="606"/>
                  </a:moveTo>
                  <a:cubicBezTo>
                    <a:pt x="1514" y="0"/>
                    <a:pt x="1253" y="161"/>
                    <a:pt x="1253" y="161"/>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6" name="CustomShape 6">
              <a:extLst>
                <a:ext uri="{FF2B5EF4-FFF2-40B4-BE49-F238E27FC236}">
                  <a16:creationId xmlns:a16="http://schemas.microsoft.com/office/drawing/2014/main" id="{40F5D009-DD0E-D375-AA4E-26441F28ADA9}"/>
                </a:ext>
              </a:extLst>
            </p:cNvPr>
            <p:cNvSpPr/>
            <p:nvPr/>
          </p:nvSpPr>
          <p:spPr>
            <a:xfrm>
              <a:off x="8430480" y="2468880"/>
              <a:ext cx="548640" cy="365760"/>
            </a:xfrm>
            <a:custGeom>
              <a:avLst/>
              <a:gdLst/>
              <a:ahLst/>
              <a:cxnLst/>
              <a:rect l="l" t="t" r="r" b="b"/>
              <a:pathLst>
                <a:path w="1525" h="1017">
                  <a:moveTo>
                    <a:pt x="0" y="254"/>
                  </a:moveTo>
                  <a:cubicBezTo>
                    <a:pt x="508" y="0"/>
                    <a:pt x="1270" y="508"/>
                    <a:pt x="1270" y="508"/>
                  </a:cubicBezTo>
                  <a:lnTo>
                    <a:pt x="1524" y="762"/>
                  </a:lnTo>
                  <a:lnTo>
                    <a:pt x="1524" y="1016"/>
                  </a:ln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7" name="CustomShape 7">
              <a:extLst>
                <a:ext uri="{FF2B5EF4-FFF2-40B4-BE49-F238E27FC236}">
                  <a16:creationId xmlns:a16="http://schemas.microsoft.com/office/drawing/2014/main" id="{ADAA6AAA-52FF-8F82-AA94-CA2FBA3864E5}"/>
                </a:ext>
              </a:extLst>
            </p:cNvPr>
            <p:cNvSpPr/>
            <p:nvPr/>
          </p:nvSpPr>
          <p:spPr>
            <a:xfrm>
              <a:off x="1919880" y="2395440"/>
              <a:ext cx="292680" cy="1477080"/>
            </a:xfrm>
            <a:custGeom>
              <a:avLst/>
              <a:gdLst/>
              <a:ahLst/>
              <a:cxnLst/>
              <a:rect l="l" t="t" r="r" b="b"/>
              <a:pathLst>
                <a:path w="814" h="4104">
                  <a:moveTo>
                    <a:pt x="813" y="4103"/>
                  </a:moveTo>
                  <a:cubicBezTo>
                    <a:pt x="0" y="0"/>
                    <a:pt x="48" y="770"/>
                    <a:pt x="48" y="77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8" name="CustomShape 8">
              <a:extLst>
                <a:ext uri="{FF2B5EF4-FFF2-40B4-BE49-F238E27FC236}">
                  <a16:creationId xmlns:a16="http://schemas.microsoft.com/office/drawing/2014/main" id="{D67F3CE3-6218-F188-C7E6-1E8E26E8B220}"/>
                </a:ext>
              </a:extLst>
            </p:cNvPr>
            <p:cNvSpPr/>
            <p:nvPr/>
          </p:nvSpPr>
          <p:spPr>
            <a:xfrm>
              <a:off x="3309840" y="2354760"/>
              <a:ext cx="753840" cy="1303200"/>
            </a:xfrm>
            <a:custGeom>
              <a:avLst/>
              <a:gdLst/>
              <a:ahLst/>
              <a:cxnLst/>
              <a:rect l="l" t="t" r="r" b="b"/>
              <a:pathLst>
                <a:path w="2095" h="3621">
                  <a:moveTo>
                    <a:pt x="0" y="3620"/>
                  </a:moveTo>
                  <a:cubicBezTo>
                    <a:pt x="2094" y="0"/>
                    <a:pt x="1623" y="610"/>
                    <a:pt x="1623" y="61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grpSp>
      <p:pic>
        <p:nvPicPr>
          <p:cNvPr id="19" name="Picture 18">
            <a:extLst>
              <a:ext uri="{FF2B5EF4-FFF2-40B4-BE49-F238E27FC236}">
                <a16:creationId xmlns:a16="http://schemas.microsoft.com/office/drawing/2014/main" id="{28C5BC86-34F2-5A51-1ECE-90FD2E48E707}"/>
              </a:ext>
            </a:extLst>
          </p:cNvPr>
          <p:cNvPicPr/>
          <p:nvPr/>
        </p:nvPicPr>
        <p:blipFill>
          <a:blip r:embed="rId5">
            <a:extLst>
              <a:ext uri="{28A0092B-C50C-407E-A947-70E740481C1C}">
                <a14:useLocalDpi xmlns:a14="http://schemas.microsoft.com/office/drawing/2010/main" val="0"/>
              </a:ext>
            </a:extLst>
          </a:blip>
          <a:stretch/>
        </p:blipFill>
        <p:spPr>
          <a:xfrm>
            <a:off x="6112267" y="3809742"/>
            <a:ext cx="2456974" cy="1637768"/>
          </a:xfrm>
          <a:prstGeom prst="rect">
            <a:avLst/>
          </a:prstGeom>
          <a:ln>
            <a:noFill/>
          </a:ln>
        </p:spPr>
      </p:pic>
      <p:pic>
        <p:nvPicPr>
          <p:cNvPr id="20" name="Picture 19">
            <a:extLst>
              <a:ext uri="{FF2B5EF4-FFF2-40B4-BE49-F238E27FC236}">
                <a16:creationId xmlns:a16="http://schemas.microsoft.com/office/drawing/2014/main" id="{958A2371-4FA4-05B1-8E48-42A4CA743589}"/>
              </a:ext>
            </a:extLst>
          </p:cNvPr>
          <p:cNvPicPr/>
          <p:nvPr/>
        </p:nvPicPr>
        <p:blipFill>
          <a:blip r:embed="rId6">
            <a:extLst>
              <a:ext uri="{28A0092B-C50C-407E-A947-70E740481C1C}">
                <a14:useLocalDpi xmlns:a14="http://schemas.microsoft.com/office/drawing/2010/main" val="0"/>
              </a:ext>
            </a:extLst>
          </a:blip>
          <a:stretch/>
        </p:blipFill>
        <p:spPr>
          <a:xfrm>
            <a:off x="9161621" y="3812990"/>
            <a:ext cx="2456974" cy="1637768"/>
          </a:xfrm>
          <a:prstGeom prst="rect">
            <a:avLst/>
          </a:prstGeom>
          <a:ln>
            <a:noFill/>
          </a:ln>
        </p:spPr>
      </p:pic>
      <p:sp>
        <p:nvSpPr>
          <p:cNvPr id="21" name="TextBox 20">
            <a:extLst>
              <a:ext uri="{FF2B5EF4-FFF2-40B4-BE49-F238E27FC236}">
                <a16:creationId xmlns:a16="http://schemas.microsoft.com/office/drawing/2014/main" id="{E51CAB1B-B132-4B23-AAE7-8DE3076BB385}"/>
              </a:ext>
            </a:extLst>
          </p:cNvPr>
          <p:cNvSpPr txBox="1"/>
          <p:nvPr/>
        </p:nvSpPr>
        <p:spPr>
          <a:xfrm>
            <a:off x="6439706" y="5430680"/>
            <a:ext cx="1802096" cy="338554"/>
          </a:xfrm>
          <a:prstGeom prst="rect">
            <a:avLst/>
          </a:prstGeom>
          <a:noFill/>
        </p:spPr>
        <p:txBody>
          <a:bodyPr wrap="none" rtlCol="0">
            <a:spAutoFit/>
          </a:bodyPr>
          <a:lstStyle/>
          <a:p>
            <a:r>
              <a:rPr lang="en-US" sz="1600" dirty="0"/>
              <a:t>Connecticut, USA</a:t>
            </a:r>
            <a:endParaRPr lang="en-US" sz="1600" i="1" dirty="0"/>
          </a:p>
        </p:txBody>
      </p:sp>
      <p:sp>
        <p:nvSpPr>
          <p:cNvPr id="22" name="TextBox 21">
            <a:extLst>
              <a:ext uri="{FF2B5EF4-FFF2-40B4-BE49-F238E27FC236}">
                <a16:creationId xmlns:a16="http://schemas.microsoft.com/office/drawing/2014/main" id="{26127428-5A4B-CAC3-D9B9-6BD5E5DA972E}"/>
              </a:ext>
            </a:extLst>
          </p:cNvPr>
          <p:cNvSpPr txBox="1"/>
          <p:nvPr/>
        </p:nvSpPr>
        <p:spPr>
          <a:xfrm>
            <a:off x="9347314" y="5408714"/>
            <a:ext cx="2016899" cy="338554"/>
          </a:xfrm>
          <a:prstGeom prst="rect">
            <a:avLst/>
          </a:prstGeom>
          <a:noFill/>
        </p:spPr>
        <p:txBody>
          <a:bodyPr wrap="none" rtlCol="0">
            <a:spAutoFit/>
          </a:bodyPr>
          <a:lstStyle/>
          <a:p>
            <a:r>
              <a:rPr lang="en-US" sz="1600" dirty="0"/>
              <a:t>Czech Republic, EU</a:t>
            </a:r>
            <a:endParaRPr lang="en-US" sz="1600" i="1" dirty="0"/>
          </a:p>
        </p:txBody>
      </p:sp>
      <p:sp>
        <p:nvSpPr>
          <p:cNvPr id="23" name="TextBox 22">
            <a:extLst>
              <a:ext uri="{FF2B5EF4-FFF2-40B4-BE49-F238E27FC236}">
                <a16:creationId xmlns:a16="http://schemas.microsoft.com/office/drawing/2014/main" id="{CD4B8494-0248-49F1-D5D4-DC2BAF2FB5BA}"/>
              </a:ext>
            </a:extLst>
          </p:cNvPr>
          <p:cNvSpPr txBox="1"/>
          <p:nvPr/>
        </p:nvSpPr>
        <p:spPr>
          <a:xfrm>
            <a:off x="8696836" y="4420598"/>
            <a:ext cx="320922" cy="338554"/>
          </a:xfrm>
          <a:prstGeom prst="rect">
            <a:avLst/>
          </a:prstGeom>
          <a:noFill/>
        </p:spPr>
        <p:txBody>
          <a:bodyPr wrap="none" rtlCol="0">
            <a:spAutoFit/>
          </a:bodyPr>
          <a:lstStyle/>
          <a:p>
            <a:r>
              <a:rPr lang="en-US" sz="1600" dirty="0"/>
              <a:t>X</a:t>
            </a:r>
            <a:endParaRPr lang="en-US" sz="1600" i="1" dirty="0"/>
          </a:p>
        </p:txBody>
      </p:sp>
    </p:spTree>
    <p:extLst>
      <p:ext uri="{BB962C8B-B14F-4D97-AF65-F5344CB8AC3E}">
        <p14:creationId xmlns:p14="http://schemas.microsoft.com/office/powerpoint/2010/main" val="406058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H</a:t>
            </a:r>
            <a:r>
              <a:rPr lang="en-US" dirty="0">
                <a:solidFill>
                  <a:schemeClr val="tx1"/>
                </a:solidFill>
              </a:rPr>
              <a:t>abitats</a:t>
            </a:r>
            <a:r>
              <a:rPr lang="en-US" dirty="0">
                <a:solidFill>
                  <a:schemeClr val="bg1">
                    <a:lumMod val="65000"/>
                  </a:schemeClr>
                </a:solidFill>
              </a:rPr>
              <a:t>, land cover classes, biomes</a:t>
            </a:r>
            <a:endParaRPr lang="cs-CZ" dirty="0">
              <a:solidFill>
                <a:schemeClr val="bg1">
                  <a:lumMod val="65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1931939" cy="338554"/>
          </a:xfrm>
          <a:prstGeom prst="rect">
            <a:avLst/>
          </a:prstGeom>
          <a:noFill/>
        </p:spPr>
        <p:txBody>
          <a:bodyPr wrap="none" rtlCol="0">
            <a:spAutoFit/>
          </a:bodyPr>
          <a:lstStyle/>
          <a:p>
            <a:r>
              <a:rPr lang="en-US" sz="1600" dirty="0" err="1"/>
              <a:t>Chytr</a:t>
            </a:r>
            <a:r>
              <a:rPr lang="cs-CZ" sz="1600" dirty="0"/>
              <a:t>ý et al. (2010)</a:t>
            </a:r>
            <a:endParaRPr lang="en-US" sz="1600" i="1" dirty="0"/>
          </a:p>
        </p:txBody>
      </p:sp>
      <p:pic>
        <p:nvPicPr>
          <p:cNvPr id="7" name="Picture 6">
            <a:extLst>
              <a:ext uri="{FF2B5EF4-FFF2-40B4-BE49-F238E27FC236}">
                <a16:creationId xmlns:a16="http://schemas.microsoft.com/office/drawing/2014/main" id="{B3EBC942-C11C-6BED-425C-5653FAF34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58" y="1224536"/>
            <a:ext cx="3075623" cy="4609200"/>
          </a:xfrm>
          <a:prstGeom prst="rect">
            <a:avLst/>
          </a:prstGeom>
        </p:spPr>
      </p:pic>
      <p:sp>
        <p:nvSpPr>
          <p:cNvPr id="6" name="TextBox 5">
            <a:extLst>
              <a:ext uri="{FF2B5EF4-FFF2-40B4-BE49-F238E27FC236}">
                <a16:creationId xmlns:a16="http://schemas.microsoft.com/office/drawing/2014/main" id="{40C630FD-DA01-8F15-8EA2-92F4930E13EC}"/>
              </a:ext>
            </a:extLst>
          </p:cNvPr>
          <p:cNvSpPr txBox="1"/>
          <p:nvPr/>
        </p:nvSpPr>
        <p:spPr>
          <a:xfrm>
            <a:off x="4976108" y="1205809"/>
            <a:ext cx="5723426" cy="2062103"/>
          </a:xfrm>
          <a:prstGeom prst="rect">
            <a:avLst/>
          </a:prstGeom>
          <a:noFill/>
        </p:spPr>
        <p:txBody>
          <a:bodyPr wrap="none" rtlCol="0">
            <a:spAutoFit/>
          </a:bodyPr>
          <a:lstStyle/>
          <a:p>
            <a:r>
              <a:rPr lang="en-US" sz="1600" b="1" dirty="0"/>
              <a:t>Habitat</a:t>
            </a:r>
            <a:r>
              <a:rPr lang="en-US" sz="1600" dirty="0"/>
              <a:t> = species-specific, physical manifestation of species’ </a:t>
            </a:r>
          </a:p>
          <a:p>
            <a:r>
              <a:rPr lang="en-US" sz="1600" dirty="0"/>
              <a:t>niche</a:t>
            </a:r>
          </a:p>
          <a:p>
            <a:endParaRPr lang="en-US" sz="1600" dirty="0"/>
          </a:p>
          <a:p>
            <a:r>
              <a:rPr lang="en-US" sz="1600" b="1" dirty="0"/>
              <a:t>Habitat type </a:t>
            </a:r>
            <a:r>
              <a:rPr lang="en-US" sz="1600" dirty="0"/>
              <a:t>or</a:t>
            </a:r>
            <a:r>
              <a:rPr lang="en-US" sz="1600" b="1" dirty="0"/>
              <a:t> biotope </a:t>
            </a:r>
            <a:r>
              <a:rPr lang="en-US" sz="1600" dirty="0"/>
              <a:t>= for whole assemblages</a:t>
            </a:r>
            <a:endParaRPr lang="en-US" sz="1600" b="1" dirty="0"/>
          </a:p>
          <a:p>
            <a:endParaRPr lang="en-US" sz="1600" dirty="0"/>
          </a:p>
          <a:p>
            <a:r>
              <a:rPr lang="en-US" sz="1600" dirty="0"/>
              <a:t>… the semantics is a bit loose and messy.</a:t>
            </a:r>
          </a:p>
          <a:p>
            <a:endParaRPr lang="en-US" sz="1600" i="1" dirty="0"/>
          </a:p>
          <a:p>
            <a:endParaRPr lang="en-US" sz="1600" dirty="0"/>
          </a:p>
        </p:txBody>
      </p:sp>
    </p:spTree>
    <p:extLst>
      <p:ext uri="{BB962C8B-B14F-4D97-AF65-F5344CB8AC3E}">
        <p14:creationId xmlns:p14="http://schemas.microsoft.com/office/powerpoint/2010/main" val="43123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fundamental concept of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a:t>
            </a:r>
            <a:r>
              <a:rPr lang="en-US" dirty="0"/>
              <a:t>land cover classes</a:t>
            </a:r>
            <a:r>
              <a:rPr lang="en-US" dirty="0">
                <a:solidFill>
                  <a:schemeClr val="bg1">
                    <a:lumMod val="50000"/>
                  </a:schemeClr>
                </a:solidFill>
              </a:rPr>
              <a:t>, biomes</a:t>
            </a:r>
            <a:endParaRPr lang="cs-CZ" dirty="0">
              <a:solidFill>
                <a:schemeClr val="bg1">
                  <a:lumMod val="50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303876" cy="830997"/>
          </a:xfrm>
          <a:prstGeom prst="rect">
            <a:avLst/>
          </a:prstGeom>
          <a:noFill/>
        </p:spPr>
        <p:txBody>
          <a:bodyPr wrap="none" rtlCol="0">
            <a:spAutoFit/>
          </a:bodyPr>
          <a:lstStyle/>
          <a:p>
            <a:r>
              <a:rPr lang="en-US" sz="1600" b="1" dirty="0"/>
              <a:t>Europe</a:t>
            </a:r>
            <a:r>
              <a:rPr lang="en-US" sz="1600" dirty="0"/>
              <a:t> CORINE Land Cover: </a:t>
            </a:r>
            <a:r>
              <a:rPr lang="en-US" sz="1600" dirty="0">
                <a:hlinkClick r:id="rId3"/>
              </a:rPr>
              <a:t>https://land.copernicus.eu/pan-european/corine-land-cover</a:t>
            </a:r>
            <a:endParaRPr lang="en-US" sz="1600" dirty="0"/>
          </a:p>
          <a:p>
            <a:r>
              <a:rPr lang="en-US" sz="1600" b="1" dirty="0"/>
              <a:t>Global</a:t>
            </a:r>
            <a:r>
              <a:rPr lang="en-US" sz="1600" dirty="0"/>
              <a:t> </a:t>
            </a:r>
            <a:r>
              <a:rPr lang="en-US" sz="1600" dirty="0" err="1"/>
              <a:t>GlobCover</a:t>
            </a:r>
            <a:r>
              <a:rPr lang="en-US" sz="1600" dirty="0"/>
              <a:t>, MODIS, GLC2000, </a:t>
            </a:r>
            <a:r>
              <a:rPr lang="en-US" sz="1600" dirty="0" err="1"/>
              <a:t>DISCover</a:t>
            </a:r>
            <a:r>
              <a:rPr lang="en-US" sz="1600" dirty="0"/>
              <a:t>: </a:t>
            </a:r>
            <a:r>
              <a:rPr lang="en-US" sz="1600" dirty="0">
                <a:hlinkClick r:id="rId4"/>
              </a:rPr>
              <a:t>http://www.earthenv.org/landcover</a:t>
            </a:r>
            <a:endParaRPr lang="en-US" sz="1600" dirty="0"/>
          </a:p>
          <a:p>
            <a:endParaRPr lang="en-US" sz="1600" dirty="0"/>
          </a:p>
        </p:txBody>
      </p:sp>
      <p:pic>
        <p:nvPicPr>
          <p:cNvPr id="2050" name="Picture 2" descr="CLC 2018 — Copernicus Land Monitoring Service">
            <a:extLst>
              <a:ext uri="{FF2B5EF4-FFF2-40B4-BE49-F238E27FC236}">
                <a16:creationId xmlns:a16="http://schemas.microsoft.com/office/drawing/2014/main" id="{51B7AD32-04EF-F51B-DBFE-142C3A39E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613567"/>
            <a:ext cx="2359603" cy="15868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5C2E3DB-45DA-7BD0-D9D2-0C6014103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53" y="1524960"/>
            <a:ext cx="7996418" cy="33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1026" name="Picture 2" descr="Newsela - What makes a biome?">
            <a:extLst>
              <a:ext uri="{FF2B5EF4-FFF2-40B4-BE49-F238E27FC236}">
                <a16:creationId xmlns:a16="http://schemas.microsoft.com/office/drawing/2014/main" id="{BA14D604-8597-0EBF-3D70-A7D3550DF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51" y="869554"/>
            <a:ext cx="84296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3074" name="Picture 2">
            <a:extLst>
              <a:ext uri="{FF2B5EF4-FFF2-40B4-BE49-F238E27FC236}">
                <a16:creationId xmlns:a16="http://schemas.microsoft.com/office/drawing/2014/main" id="{B067CE52-D7C7-2EF0-AF79-8949D080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1548868"/>
            <a:ext cx="7355036" cy="330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7BBBE6-8B1A-E722-1B7A-2044B166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6" y="1624278"/>
            <a:ext cx="2924174" cy="284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9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Geology, soils, pH</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092513" cy="338554"/>
          </a:xfrm>
          <a:prstGeom prst="rect">
            <a:avLst/>
          </a:prstGeom>
          <a:noFill/>
        </p:spPr>
        <p:txBody>
          <a:bodyPr wrap="none" rtlCol="0">
            <a:spAutoFit/>
          </a:bodyPr>
          <a:lstStyle/>
          <a:p>
            <a:r>
              <a:rPr lang="en-US" sz="1600" dirty="0" err="1"/>
              <a:t>Ballabio</a:t>
            </a:r>
            <a:r>
              <a:rPr lang="en-US" sz="1600" dirty="0"/>
              <a:t> et al. (2019) </a:t>
            </a:r>
            <a:r>
              <a:rPr lang="en-US" sz="1600" dirty="0" err="1"/>
              <a:t>Geoderma</a:t>
            </a:r>
            <a:endParaRPr lang="en-US" sz="1600" i="1" dirty="0"/>
          </a:p>
        </p:txBody>
      </p:sp>
      <p:pic>
        <p:nvPicPr>
          <p:cNvPr id="2052" name="Picture 4" descr="Global Soil Regions Map">
            <a:extLst>
              <a:ext uri="{FF2B5EF4-FFF2-40B4-BE49-F238E27FC236}">
                <a16:creationId xmlns:a16="http://schemas.microsoft.com/office/drawing/2014/main" id="{F9030319-B99B-C1CE-E1AF-2E511A631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32677"/>
            <a:ext cx="5409275" cy="419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3">
            <a:extLst>
              <a:ext uri="{FF2B5EF4-FFF2-40B4-BE49-F238E27FC236}">
                <a16:creationId xmlns:a16="http://schemas.microsoft.com/office/drawing/2014/main" id="{84D9754B-EEEF-E0BC-BA3D-EFC844EE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3" y="1065564"/>
            <a:ext cx="3885786" cy="45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3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3F1EAA20-7FAA-7D6A-7804-50EDF91D2FF6}"/>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FAE84C29-0053-98FD-C297-6A68F55CE966}"/>
              </a:ext>
            </a:extLst>
          </p:cNvPr>
          <p:cNvSpPr txBox="1"/>
          <p:nvPr/>
        </p:nvSpPr>
        <p:spPr>
          <a:xfrm>
            <a:off x="1251970" y="3726189"/>
            <a:ext cx="4148706" cy="923330"/>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other species</a:t>
            </a:r>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4363182" cy="338554"/>
          </a:xfrm>
          <a:prstGeom prst="rect">
            <a:avLst/>
          </a:prstGeom>
          <a:noFill/>
        </p:spPr>
        <p:txBody>
          <a:bodyPr wrap="none" rtlCol="0">
            <a:spAutoFit/>
          </a:bodyPr>
          <a:lstStyle/>
          <a:p>
            <a:r>
              <a:rPr lang="en-US" sz="1600" dirty="0"/>
              <a:t>McCann &amp; Gellner (2020) </a:t>
            </a:r>
            <a:r>
              <a:rPr lang="en-US" sz="1600" i="1" dirty="0"/>
              <a:t>Theoretical Ecology</a:t>
            </a:r>
          </a:p>
        </p:txBody>
      </p:sp>
      <p:pic>
        <p:nvPicPr>
          <p:cNvPr id="11" name="Picture 10" descr="Diagram&#10;&#10;Description automatically generated">
            <a:extLst>
              <a:ext uri="{FF2B5EF4-FFF2-40B4-BE49-F238E27FC236}">
                <a16:creationId xmlns:a16="http://schemas.microsoft.com/office/drawing/2014/main" id="{A9BC41CB-A2AF-F799-AB06-67DB11C20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111" y="1268784"/>
            <a:ext cx="4953000" cy="3752850"/>
          </a:xfrm>
          <a:prstGeom prst="rect">
            <a:avLst/>
          </a:prstGeom>
        </p:spPr>
      </p:pic>
    </p:spTree>
    <p:extLst>
      <p:ext uri="{BB962C8B-B14F-4D97-AF65-F5344CB8AC3E}">
        <p14:creationId xmlns:p14="http://schemas.microsoft.com/office/powerpoint/2010/main" val="495428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584775"/>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a:p>
            <a:r>
              <a:rPr lang="en-US" sz="1600" dirty="0"/>
              <a:t>Photos: Wikipedia</a:t>
            </a:r>
          </a:p>
        </p:txBody>
      </p:sp>
      <p:pic>
        <p:nvPicPr>
          <p:cNvPr id="14" name="Picture 13" descr="Map&#10;&#10;Description automatically generated">
            <a:extLst>
              <a:ext uri="{FF2B5EF4-FFF2-40B4-BE49-F238E27FC236}">
                <a16:creationId xmlns:a16="http://schemas.microsoft.com/office/drawing/2014/main" id="{8B7BF89B-F39B-090C-D376-12D6236D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60" y="1278384"/>
            <a:ext cx="3733438" cy="4301231"/>
          </a:xfrm>
          <a:prstGeom prst="rect">
            <a:avLst/>
          </a:prstGeom>
        </p:spPr>
      </p:pic>
      <p:pic>
        <p:nvPicPr>
          <p:cNvPr id="3078" name="Picture 6" descr="Jasoň dymnivkový – Wikipedie">
            <a:extLst>
              <a:ext uri="{FF2B5EF4-FFF2-40B4-BE49-F238E27FC236}">
                <a16:creationId xmlns:a16="http://schemas.microsoft.com/office/drawing/2014/main" id="{4C35CC09-E599-0531-3AEF-A3D7FA045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433815"/>
            <a:ext cx="2745158" cy="17665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7A085CD-8C5C-0256-0AB9-76ECA03D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3819" y="1410660"/>
            <a:ext cx="2389635" cy="17897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1E01E9A-7848-A1D6-3345-3F9700D1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429442"/>
            <a:ext cx="1619384" cy="21591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51A3082E-7E90-D07E-C9D1-4CDDC1AC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9" y="3428999"/>
            <a:ext cx="1619384" cy="215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28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338554"/>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p:txBody>
      </p:sp>
      <p:pic>
        <p:nvPicPr>
          <p:cNvPr id="12" name="Picture 11" descr="Diagram&#10;&#10;Description automatically generated">
            <a:extLst>
              <a:ext uri="{FF2B5EF4-FFF2-40B4-BE49-F238E27FC236}">
                <a16:creationId xmlns:a16="http://schemas.microsoft.com/office/drawing/2014/main" id="{150D2F52-BE83-6D39-2A55-84CB3BC36414}"/>
              </a:ext>
            </a:extLst>
          </p:cNvPr>
          <p:cNvPicPr>
            <a:picLocks noChangeAspect="1"/>
          </p:cNvPicPr>
          <p:nvPr/>
        </p:nvPicPr>
        <p:blipFill rotWithShape="1">
          <a:blip r:embed="rId3">
            <a:extLst>
              <a:ext uri="{28A0092B-C50C-407E-A947-70E740481C1C}">
                <a14:useLocalDpi xmlns:a14="http://schemas.microsoft.com/office/drawing/2010/main" val="0"/>
              </a:ext>
            </a:extLst>
          </a:blip>
          <a:srcRect b="67209"/>
          <a:stretch/>
        </p:blipFill>
        <p:spPr>
          <a:xfrm>
            <a:off x="1333500" y="2414749"/>
            <a:ext cx="7683674" cy="3009505"/>
          </a:xfrm>
          <a:prstGeom prst="rect">
            <a:avLst/>
          </a:prstGeom>
        </p:spPr>
      </p:pic>
      <p:pic>
        <p:nvPicPr>
          <p:cNvPr id="8" name="Picture 6" descr="Jasoň dymnivkový – Wikipedie">
            <a:extLst>
              <a:ext uri="{FF2B5EF4-FFF2-40B4-BE49-F238E27FC236}">
                <a16:creationId xmlns:a16="http://schemas.microsoft.com/office/drawing/2014/main" id="{5F7E1C82-B7B4-E7A8-8ACB-7BD7089D5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7380"/>
            <a:ext cx="1510588" cy="972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15D5B74-9108-BC79-BBB8-FE6E6D213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566" y="1307379"/>
            <a:ext cx="1297941" cy="9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1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Demographic stochasticity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747828" cy="2308324"/>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random fluctuations of its population size due to randomness in birth and death (= demographic processes)</a:t>
            </a:r>
          </a:p>
          <a:p>
            <a:endParaRPr lang="en-US" b="1" dirty="0"/>
          </a:p>
          <a:p>
            <a:r>
              <a:rPr lang="en-US" dirty="0"/>
              <a:t>Applies particularly to areas/species with small populations </a:t>
            </a:r>
          </a:p>
        </p:txBody>
      </p:sp>
      <p:pic>
        <p:nvPicPr>
          <p:cNvPr id="9218" name="Picture 2">
            <a:extLst>
              <a:ext uri="{FF2B5EF4-FFF2-40B4-BE49-F238E27FC236}">
                <a16:creationId xmlns:a16="http://schemas.microsoft.com/office/drawing/2014/main" id="{9C6F5D56-C048-2724-2AFE-2A3EDE04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111" y="2302669"/>
            <a:ext cx="4831093" cy="22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5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4035" cy="584775"/>
          </a:xfrm>
          <a:prstGeom prst="rect">
            <a:avLst/>
          </a:prstGeom>
          <a:noFill/>
        </p:spPr>
        <p:txBody>
          <a:bodyPr wrap="none" rtlCol="0">
            <a:spAutoFit/>
          </a:bodyPr>
          <a:lstStyle/>
          <a:p>
            <a:r>
              <a:rPr lang="en-US" sz="1600" dirty="0">
                <a:hlinkClick r:id="rId3"/>
              </a:rPr>
              <a:t>https://sedac.ciesin.columbia.edu/</a:t>
            </a:r>
            <a:endParaRPr lang="en-US" sz="1600" dirty="0"/>
          </a:p>
          <a:p>
            <a:endParaRPr lang="en-US" sz="1600" i="1" dirty="0"/>
          </a:p>
        </p:txBody>
      </p:sp>
      <p:pic>
        <p:nvPicPr>
          <p:cNvPr id="8194" name="Picture 2">
            <a:extLst>
              <a:ext uri="{FF2B5EF4-FFF2-40B4-BE49-F238E27FC236}">
                <a16:creationId xmlns:a16="http://schemas.microsoft.com/office/drawing/2014/main" id="{3C59DCDA-F7EF-79CF-9D4E-D9E22267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27" y="742015"/>
            <a:ext cx="6384752" cy="49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Environment, resources, biotic vs abiotic variables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236493" y="993703"/>
            <a:ext cx="9585664" cy="2123658"/>
          </a:xfrm>
          <a:prstGeom prst="rect">
            <a:avLst/>
          </a:prstGeom>
          <a:noFill/>
        </p:spPr>
        <p:txBody>
          <a:bodyPr wrap="square">
            <a:spAutoFit/>
          </a:bodyPr>
          <a:lstStyle/>
          <a:p>
            <a:r>
              <a:rPr lang="en-US" b="1" dirty="0">
                <a:solidFill>
                  <a:srgbClr val="333333"/>
                </a:solidFill>
                <a:latin typeface="Helvetica Neue"/>
              </a:rPr>
              <a:t>R</a:t>
            </a:r>
            <a:r>
              <a:rPr lang="en-US" sz="1600" b="1" dirty="0">
                <a:solidFill>
                  <a:srgbClr val="333333"/>
                </a:solidFill>
                <a:latin typeface="Helvetica Neue"/>
              </a:rPr>
              <a:t>esources</a:t>
            </a:r>
            <a:r>
              <a:rPr lang="en-US" sz="1600" dirty="0">
                <a:solidFill>
                  <a:srgbClr val="333333"/>
                </a:solidFill>
                <a:latin typeface="Helvetica Neue"/>
              </a:rPr>
              <a:t> or “linked” variables (Hutchinson 1978) - consumed/modified by organisms, there may be competition for the resources; hard to include in models</a:t>
            </a:r>
          </a:p>
          <a:p>
            <a:endParaRPr lang="en-US" sz="1600" dirty="0">
              <a:solidFill>
                <a:srgbClr val="333333"/>
              </a:solidFill>
              <a:latin typeface="Helvetica Neue"/>
            </a:endParaRPr>
          </a:p>
          <a:p>
            <a:r>
              <a:rPr lang="en-US" sz="1600" b="1" dirty="0" err="1">
                <a:solidFill>
                  <a:srgbClr val="333333"/>
                </a:solidFill>
                <a:latin typeface="Helvetica Neue"/>
              </a:rPr>
              <a:t>Scenopoetic</a:t>
            </a:r>
            <a:r>
              <a:rPr lang="en-US" sz="1600" b="1" dirty="0">
                <a:solidFill>
                  <a:srgbClr val="333333"/>
                </a:solidFill>
                <a:latin typeface="Helvetica Neue"/>
              </a:rPr>
              <a:t> variables </a:t>
            </a:r>
            <a:r>
              <a:rPr lang="en-US" sz="1600" dirty="0">
                <a:solidFill>
                  <a:srgbClr val="333333"/>
                </a:solidFill>
                <a:latin typeface="Helvetica Neue"/>
              </a:rPr>
              <a:t>(from Greek “setting the stage”)</a:t>
            </a:r>
            <a:r>
              <a:rPr lang="en-US" sz="1600" b="1" dirty="0">
                <a:solidFill>
                  <a:srgbClr val="333333"/>
                </a:solidFill>
                <a:latin typeface="Helvetica Neue"/>
              </a:rPr>
              <a:t> </a:t>
            </a:r>
            <a:r>
              <a:rPr lang="en-US" sz="1600" dirty="0">
                <a:solidFill>
                  <a:srgbClr val="333333"/>
                </a:solidFill>
                <a:latin typeface="Helvetica Neue"/>
              </a:rPr>
              <a:t>or “non-linked” variables (Hutchinson 1978) or conditions - those that aren’t modified = climate, topography, pH; easy to include in models</a:t>
            </a:r>
          </a:p>
          <a:p>
            <a:endParaRPr lang="en-US" sz="1600" dirty="0">
              <a:solidFill>
                <a:srgbClr val="333333"/>
              </a:solidFill>
              <a:latin typeface="Helvetica Neue"/>
            </a:endParaRPr>
          </a:p>
          <a:p>
            <a:r>
              <a:rPr lang="en-US" sz="1600" b="1" dirty="0">
                <a:solidFill>
                  <a:srgbClr val="333333"/>
                </a:solidFill>
                <a:latin typeface="Helvetica Neue"/>
              </a:rPr>
              <a:t>Biotic vs abiotic variables</a:t>
            </a: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810932" cy="584775"/>
          </a:xfrm>
          <a:prstGeom prst="rect">
            <a:avLst/>
          </a:prstGeom>
          <a:noFill/>
        </p:spPr>
        <p:txBody>
          <a:bodyPr wrap="none" rtlCol="0">
            <a:spAutoFit/>
          </a:bodyPr>
          <a:lstStyle/>
          <a:p>
            <a:r>
              <a:rPr lang="en-US" sz="1600" dirty="0"/>
              <a:t>Dixon, </a:t>
            </a:r>
            <a:r>
              <a:rPr lang="en-US" sz="1600" dirty="0" err="1"/>
              <a:t>Honek</a:t>
            </a:r>
            <a:r>
              <a:rPr lang="en-US" sz="1600" dirty="0"/>
              <a:t>, Keil et al. (2009) </a:t>
            </a:r>
            <a:r>
              <a:rPr lang="en-US" sz="1600" i="1" dirty="0"/>
              <a:t>Functional Ecology</a:t>
            </a:r>
          </a:p>
          <a:p>
            <a:r>
              <a:rPr lang="en-US" sz="1600" dirty="0"/>
              <a:t>Photos: Wikipedia</a:t>
            </a:r>
          </a:p>
        </p:txBody>
      </p:sp>
      <p:sp>
        <p:nvSpPr>
          <p:cNvPr id="6" name="AutoShape 2" descr="Details are in the caption following the image">
            <a:extLst>
              <a:ext uri="{FF2B5EF4-FFF2-40B4-BE49-F238E27FC236}">
                <a16:creationId xmlns:a16="http://schemas.microsoft.com/office/drawing/2014/main" id="{8550E0DC-2401-3FE6-FB7B-5D279055920B}"/>
              </a:ext>
            </a:extLst>
          </p:cNvPr>
          <p:cNvSpPr>
            <a:spLocks noChangeAspect="1" noChangeArrowheads="1"/>
          </p:cNvSpPr>
          <p:nvPr/>
        </p:nvSpPr>
        <p:spPr bwMode="auto">
          <a:xfrm>
            <a:off x="5364700" y="36215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Chart, line chart&#10;&#10;Description automatically generated">
            <a:extLst>
              <a:ext uri="{FF2B5EF4-FFF2-40B4-BE49-F238E27FC236}">
                <a16:creationId xmlns:a16="http://schemas.microsoft.com/office/drawing/2014/main" id="{3A4C3990-8570-5DD8-43AB-9BB813608E5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01375" y="3364822"/>
            <a:ext cx="2999529" cy="2281119"/>
          </a:xfrm>
          <a:prstGeom prst="rect">
            <a:avLst/>
          </a:prstGeom>
        </p:spPr>
      </p:pic>
      <p:pic>
        <p:nvPicPr>
          <p:cNvPr id="7172" name="Picture 4">
            <a:extLst>
              <a:ext uri="{FF2B5EF4-FFF2-40B4-BE49-F238E27FC236}">
                <a16:creationId xmlns:a16="http://schemas.microsoft.com/office/drawing/2014/main" id="{34DC0514-8D17-F96A-2803-266B1C63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083" y="3545368"/>
            <a:ext cx="2378230" cy="17556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2A0B528-C80E-4436-815C-66EA0E2D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822" y="2964795"/>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EDF16D-24FC-E50C-8803-14B43ED359DB}"/>
              </a:ext>
            </a:extLst>
          </p:cNvPr>
          <p:cNvSpPr txBox="1"/>
          <p:nvPr/>
        </p:nvSpPr>
        <p:spPr>
          <a:xfrm>
            <a:off x="5265817" y="5308669"/>
            <a:ext cx="1516762" cy="338554"/>
          </a:xfrm>
          <a:prstGeom prst="rect">
            <a:avLst/>
          </a:prstGeom>
          <a:noFill/>
        </p:spPr>
        <p:txBody>
          <a:bodyPr wrap="none" rtlCol="0">
            <a:spAutoFit/>
          </a:bodyPr>
          <a:lstStyle/>
          <a:p>
            <a:r>
              <a:rPr lang="en-US" sz="1600" i="1" dirty="0" err="1"/>
              <a:t>Bemisia</a:t>
            </a:r>
            <a:r>
              <a:rPr lang="en-US" sz="1600" i="1" dirty="0"/>
              <a:t> </a:t>
            </a:r>
            <a:r>
              <a:rPr lang="en-US" sz="1600" i="1" dirty="0" err="1"/>
              <a:t>tabaci</a:t>
            </a:r>
            <a:endParaRPr lang="en-US" sz="1600" i="1" dirty="0"/>
          </a:p>
        </p:txBody>
      </p:sp>
      <p:sp>
        <p:nvSpPr>
          <p:cNvPr id="12" name="TextBox 11">
            <a:extLst>
              <a:ext uri="{FF2B5EF4-FFF2-40B4-BE49-F238E27FC236}">
                <a16:creationId xmlns:a16="http://schemas.microsoft.com/office/drawing/2014/main" id="{84497F6B-E33D-5085-401D-1FE40357D659}"/>
              </a:ext>
            </a:extLst>
          </p:cNvPr>
          <p:cNvSpPr txBox="1"/>
          <p:nvPr/>
        </p:nvSpPr>
        <p:spPr>
          <a:xfrm>
            <a:off x="8033448" y="5775409"/>
            <a:ext cx="1882247" cy="338554"/>
          </a:xfrm>
          <a:prstGeom prst="rect">
            <a:avLst/>
          </a:prstGeom>
          <a:noFill/>
        </p:spPr>
        <p:txBody>
          <a:bodyPr wrap="none" rtlCol="0">
            <a:spAutoFit/>
          </a:bodyPr>
          <a:lstStyle/>
          <a:p>
            <a:r>
              <a:rPr lang="en-US" sz="1600" i="1" dirty="0"/>
              <a:t>Nicotiana tabacum</a:t>
            </a:r>
          </a:p>
        </p:txBody>
      </p:sp>
    </p:spTree>
    <p:extLst>
      <p:ext uri="{BB962C8B-B14F-4D97-AF65-F5344CB8AC3E}">
        <p14:creationId xmlns:p14="http://schemas.microsoft.com/office/powerpoint/2010/main" val="28577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6DCDA8EE-B68B-60C1-9D0D-262D5F3A1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2651437"/>
            <a:ext cx="9144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9" name="Picture 4">
            <a:extLst>
              <a:ext uri="{FF2B5EF4-FFF2-40B4-BE49-F238E27FC236}">
                <a16:creationId xmlns:a16="http://schemas.microsoft.com/office/drawing/2014/main" id="{70B41D23-BF14-2921-01F9-12C34D76B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881098"/>
            <a:ext cx="3078105" cy="231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3">
            <a:extLst>
              <a:ext uri="{FF2B5EF4-FFF2-40B4-BE49-F238E27FC236}">
                <a16:creationId xmlns:a16="http://schemas.microsoft.com/office/drawing/2014/main" id="{E0B928E7-A1B0-66D8-A518-1436F55A9C73}"/>
              </a:ext>
            </a:extLst>
          </p:cNvPr>
          <p:cNvSpPr>
            <a:spLocks noChangeArrowheads="1"/>
          </p:cNvSpPr>
          <p:nvPr/>
        </p:nvSpPr>
        <p:spPr bwMode="auto">
          <a:xfrm>
            <a:off x="0" y="6044682"/>
            <a:ext cx="12192000" cy="533400"/>
          </a:xfrm>
          <a:prstGeom prst="rect">
            <a:avLst/>
          </a:prstGeom>
          <a:solidFill>
            <a:srgbClr val="00CC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32">
            <a:extLst>
              <a:ext uri="{FF2B5EF4-FFF2-40B4-BE49-F238E27FC236}">
                <a16:creationId xmlns:a16="http://schemas.microsoft.com/office/drawing/2014/main" id="{2DEB0410-4D64-2135-EDB0-616AAD88E35F}"/>
              </a:ext>
            </a:extLst>
          </p:cNvPr>
          <p:cNvGrpSpPr/>
          <p:nvPr/>
        </p:nvGrpSpPr>
        <p:grpSpPr>
          <a:xfrm>
            <a:off x="1210187" y="1077118"/>
            <a:ext cx="4193382" cy="2532063"/>
            <a:chOff x="1210187" y="1077118"/>
            <a:chExt cx="4193382" cy="2532063"/>
          </a:xfrm>
        </p:grpSpPr>
        <p:pic>
          <p:nvPicPr>
            <p:cNvPr id="24" name="Picture 24">
              <a:extLst>
                <a:ext uri="{FF2B5EF4-FFF2-40B4-BE49-F238E27FC236}">
                  <a16:creationId xmlns:a16="http://schemas.microsoft.com/office/drawing/2014/main" id="{F7F6294B-D527-5470-B19D-3096553012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3097"/>
            <a:stretch>
              <a:fillRect/>
            </a:stretch>
          </p:blipFill>
          <p:spPr bwMode="auto">
            <a:xfrm>
              <a:off x="1364968" y="1077118"/>
              <a:ext cx="36576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5">
              <a:extLst>
                <a:ext uri="{FF2B5EF4-FFF2-40B4-BE49-F238E27FC236}">
                  <a16:creationId xmlns:a16="http://schemas.microsoft.com/office/drawing/2014/main" id="{C4F2F25A-FD6F-D518-209C-310E615AE841}"/>
                </a:ext>
              </a:extLst>
            </p:cNvPr>
            <p:cNvSpPr>
              <a:spLocks noChangeArrowheads="1"/>
            </p:cNvSpPr>
            <p:nvPr/>
          </p:nvSpPr>
          <p:spPr bwMode="auto">
            <a:xfrm>
              <a:off x="1604681" y="3239293"/>
              <a:ext cx="34178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6">
              <a:extLst>
                <a:ext uri="{FF2B5EF4-FFF2-40B4-BE49-F238E27FC236}">
                  <a16:creationId xmlns:a16="http://schemas.microsoft.com/office/drawing/2014/main" id="{501DEECA-4298-7A1B-B2AD-E96E82269580}"/>
                </a:ext>
              </a:extLst>
            </p:cNvPr>
            <p:cNvSpPr>
              <a:spLocks noChangeShapeType="1"/>
            </p:cNvSpPr>
            <p:nvPr/>
          </p:nvSpPr>
          <p:spPr bwMode="auto">
            <a:xfrm>
              <a:off x="1745968" y="3163093"/>
              <a:ext cx="3657601"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7">
              <a:extLst>
                <a:ext uri="{FF2B5EF4-FFF2-40B4-BE49-F238E27FC236}">
                  <a16:creationId xmlns:a16="http://schemas.microsoft.com/office/drawing/2014/main" id="{7ADFDA13-6280-20AB-8499-14372A641FD9}"/>
                </a:ext>
              </a:extLst>
            </p:cNvPr>
            <p:cNvSpPr txBox="1">
              <a:spLocks noChangeArrowheads="1"/>
            </p:cNvSpPr>
            <p:nvPr/>
          </p:nvSpPr>
          <p:spPr bwMode="auto">
            <a:xfrm>
              <a:off x="1745968" y="3239293"/>
              <a:ext cx="544513"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wet</a:t>
              </a:r>
              <a:endParaRPr lang="cs-CZ" altLang="en-US" dirty="0"/>
            </a:p>
          </p:txBody>
        </p:sp>
        <p:sp>
          <p:nvSpPr>
            <p:cNvPr id="28" name="Text Box 28">
              <a:extLst>
                <a:ext uri="{FF2B5EF4-FFF2-40B4-BE49-F238E27FC236}">
                  <a16:creationId xmlns:a16="http://schemas.microsoft.com/office/drawing/2014/main" id="{7C75F24A-C02F-AE96-00A3-B6E33433217F}"/>
                </a:ext>
              </a:extLst>
            </p:cNvPr>
            <p:cNvSpPr txBox="1">
              <a:spLocks noChangeArrowheads="1"/>
            </p:cNvSpPr>
            <p:nvPr/>
          </p:nvSpPr>
          <p:spPr bwMode="auto">
            <a:xfrm rot="16200000">
              <a:off x="1303056" y="2002631"/>
              <a:ext cx="184150"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cs-CZ" altLang="en-US" sz="1800" dirty="0">
                <a:latin typeface="Arial" panose="020B0604020202020204" pitchFamily="34" charset="0"/>
              </a:endParaRPr>
            </a:p>
          </p:txBody>
        </p:sp>
        <p:sp>
          <p:nvSpPr>
            <p:cNvPr id="29" name="Text Box 29">
              <a:extLst>
                <a:ext uri="{FF2B5EF4-FFF2-40B4-BE49-F238E27FC236}">
                  <a16:creationId xmlns:a16="http://schemas.microsoft.com/office/drawing/2014/main" id="{8C2A0599-6E0C-EAC8-D603-D5B4F0780116}"/>
                </a:ext>
              </a:extLst>
            </p:cNvPr>
            <p:cNvSpPr txBox="1">
              <a:spLocks noChangeArrowheads="1"/>
            </p:cNvSpPr>
            <p:nvPr/>
          </p:nvSpPr>
          <p:spPr bwMode="auto">
            <a:xfrm>
              <a:off x="4605056" y="3239293"/>
              <a:ext cx="504825"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dry</a:t>
              </a:r>
              <a:endParaRPr lang="cs-CZ" altLang="en-US" dirty="0"/>
            </a:p>
          </p:txBody>
        </p:sp>
        <p:sp>
          <p:nvSpPr>
            <p:cNvPr id="32" name="TextBox 31">
              <a:extLst>
                <a:ext uri="{FF2B5EF4-FFF2-40B4-BE49-F238E27FC236}">
                  <a16:creationId xmlns:a16="http://schemas.microsoft.com/office/drawing/2014/main" id="{890AE7F1-A688-001B-96C1-624492C15AC1}"/>
                </a:ext>
              </a:extLst>
            </p:cNvPr>
            <p:cNvSpPr txBox="1"/>
            <p:nvPr/>
          </p:nvSpPr>
          <p:spPr>
            <a:xfrm rot="16200000">
              <a:off x="440249" y="1956352"/>
              <a:ext cx="2044149" cy="369332"/>
            </a:xfrm>
            <a:prstGeom prst="rect">
              <a:avLst/>
            </a:prstGeom>
            <a:solidFill>
              <a:schemeClr val="bg1"/>
            </a:solidFill>
          </p:spPr>
          <p:txBody>
            <a:bodyPr wrap="none" rtlCol="0">
              <a:spAutoFit/>
            </a:bodyPr>
            <a:lstStyle/>
            <a:p>
              <a:r>
                <a:rPr lang="en-US" dirty="0"/>
                <a:t>Growth or survival</a:t>
              </a:r>
            </a:p>
          </p:txBody>
        </p:sp>
      </p:grpSp>
    </p:spTree>
    <p:extLst>
      <p:ext uri="{BB962C8B-B14F-4D97-AF65-F5344CB8AC3E}">
        <p14:creationId xmlns:p14="http://schemas.microsoft.com/office/powerpoint/2010/main" val="41204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071949" cy="338554"/>
          </a:xfrm>
          <a:prstGeom prst="rect">
            <a:avLst/>
          </a:prstGeom>
          <a:noFill/>
        </p:spPr>
        <p:txBody>
          <a:bodyPr wrap="none" rtlCol="0">
            <a:spAutoFit/>
          </a:bodyPr>
          <a:lstStyle/>
          <a:p>
            <a:r>
              <a:rPr lang="en-US" sz="1600" dirty="0" err="1"/>
              <a:t>Helaouet</a:t>
            </a:r>
            <a:r>
              <a:rPr lang="en-US" sz="1600" dirty="0"/>
              <a:t> &amp; </a:t>
            </a:r>
            <a:r>
              <a:rPr lang="en-US" sz="1600" dirty="0" err="1"/>
              <a:t>Beaugrand</a:t>
            </a:r>
            <a:r>
              <a:rPr lang="en-US" sz="1600" dirty="0"/>
              <a:t> (2009) </a:t>
            </a:r>
            <a:r>
              <a:rPr lang="en-US" sz="1600" i="1" dirty="0"/>
              <a:t>Ecosystems</a:t>
            </a:r>
          </a:p>
        </p:txBody>
      </p:sp>
      <p:grpSp>
        <p:nvGrpSpPr>
          <p:cNvPr id="14" name="Group 13">
            <a:extLst>
              <a:ext uri="{FF2B5EF4-FFF2-40B4-BE49-F238E27FC236}">
                <a16:creationId xmlns:a16="http://schemas.microsoft.com/office/drawing/2014/main" id="{25728CB7-BA2D-195C-D2B8-5764B2B084B3}"/>
              </a:ext>
            </a:extLst>
          </p:cNvPr>
          <p:cNvGrpSpPr/>
          <p:nvPr/>
        </p:nvGrpSpPr>
        <p:grpSpPr>
          <a:xfrm>
            <a:off x="3590167" y="959180"/>
            <a:ext cx="6111369" cy="5501029"/>
            <a:chOff x="4051806" y="959180"/>
            <a:chExt cx="6111369" cy="5501029"/>
          </a:xfrm>
        </p:grpSpPr>
        <p:grpSp>
          <p:nvGrpSpPr>
            <p:cNvPr id="12" name="Group 11">
              <a:extLst>
                <a:ext uri="{FF2B5EF4-FFF2-40B4-BE49-F238E27FC236}">
                  <a16:creationId xmlns:a16="http://schemas.microsoft.com/office/drawing/2014/main" id="{D2AEFD32-01D9-5846-FDFF-0C6CFD93DED2}"/>
                </a:ext>
              </a:extLst>
            </p:cNvPr>
            <p:cNvGrpSpPr/>
            <p:nvPr/>
          </p:nvGrpSpPr>
          <p:grpSpPr>
            <a:xfrm>
              <a:off x="4051806" y="1147888"/>
              <a:ext cx="6111369" cy="5143252"/>
              <a:chOff x="3771080" y="767123"/>
              <a:chExt cx="6392095" cy="5524017"/>
            </a:xfrm>
          </p:grpSpPr>
          <p:pic>
            <p:nvPicPr>
              <p:cNvPr id="9" name="Picture 8">
                <a:extLst>
                  <a:ext uri="{FF2B5EF4-FFF2-40B4-BE49-F238E27FC236}">
                    <a16:creationId xmlns:a16="http://schemas.microsoft.com/office/drawing/2014/main" id="{EEC62C07-08B1-CFA3-730B-D2C17C46B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093" y="767123"/>
                <a:ext cx="5546082" cy="5524017"/>
              </a:xfrm>
              <a:prstGeom prst="rect">
                <a:avLst/>
              </a:prstGeom>
            </p:spPr>
          </p:pic>
          <p:sp>
            <p:nvSpPr>
              <p:cNvPr id="10" name="TextBox 9">
                <a:extLst>
                  <a:ext uri="{FF2B5EF4-FFF2-40B4-BE49-F238E27FC236}">
                    <a16:creationId xmlns:a16="http://schemas.microsoft.com/office/drawing/2014/main" id="{3F9F59AB-DF63-5A77-49D8-7F2FCA423F6E}"/>
                  </a:ext>
                </a:extLst>
              </p:cNvPr>
              <p:cNvSpPr txBox="1"/>
              <p:nvPr/>
            </p:nvSpPr>
            <p:spPr>
              <a:xfrm>
                <a:off x="3771080" y="1123950"/>
                <a:ext cx="1454047" cy="2181708"/>
              </a:xfrm>
              <a:prstGeom prst="rect">
                <a:avLst/>
              </a:prstGeom>
              <a:solidFill>
                <a:schemeClr val="bg1"/>
              </a:solidFill>
            </p:spPr>
            <p:txBody>
              <a:bodyPr wrap="none" rtlCol="0">
                <a:spAutoFit/>
              </a:bodyPr>
              <a:lstStyle/>
              <a:p>
                <a:pPr algn="r"/>
                <a:r>
                  <a:rPr lang="en-US" dirty="0"/>
                  <a:t>Abundance</a:t>
                </a:r>
              </a:p>
              <a:p>
                <a:pPr algn="r"/>
                <a:r>
                  <a:rPr lang="en-US" dirty="0"/>
                  <a:t>Fitness</a:t>
                </a:r>
              </a:p>
              <a:p>
                <a:pPr algn="r"/>
                <a:r>
                  <a:rPr lang="en-US" dirty="0"/>
                  <a:t>Survival</a:t>
                </a:r>
              </a:p>
              <a:p>
                <a:pPr algn="r"/>
                <a:r>
                  <a:rPr lang="en-US" dirty="0"/>
                  <a:t>Growth rate</a:t>
                </a:r>
              </a:p>
              <a:p>
                <a:pPr algn="r"/>
                <a:endParaRPr lang="en-US" dirty="0"/>
              </a:p>
              <a:p>
                <a:pPr algn="r"/>
                <a:endParaRPr lang="en-US" dirty="0"/>
              </a:p>
              <a:p>
                <a:pPr algn="r"/>
                <a:endParaRPr lang="en-US" dirty="0"/>
              </a:p>
            </p:txBody>
          </p:sp>
          <p:sp>
            <p:nvSpPr>
              <p:cNvPr id="11" name="Rectangle 10">
                <a:extLst>
                  <a:ext uri="{FF2B5EF4-FFF2-40B4-BE49-F238E27FC236}">
                    <a16:creationId xmlns:a16="http://schemas.microsoft.com/office/drawing/2014/main" id="{B89463AB-7F13-EF7D-664A-33874BBCD24E}"/>
                  </a:ext>
                </a:extLst>
              </p:cNvPr>
              <p:cNvSpPr/>
              <p:nvPr/>
            </p:nvSpPr>
            <p:spPr>
              <a:xfrm>
                <a:off x="5343525" y="767123"/>
                <a:ext cx="1095375" cy="35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D946057D-476A-4574-2DCC-CA85761BD025}"/>
                </a:ext>
              </a:extLst>
            </p:cNvPr>
            <p:cNvSpPr txBox="1"/>
            <p:nvPr/>
          </p:nvSpPr>
          <p:spPr>
            <a:xfrm>
              <a:off x="6826895" y="6090877"/>
              <a:ext cx="1479957" cy="369332"/>
            </a:xfrm>
            <a:prstGeom prst="rect">
              <a:avLst/>
            </a:prstGeom>
            <a:noFill/>
          </p:spPr>
          <p:txBody>
            <a:bodyPr wrap="none" rtlCol="0">
              <a:spAutoFit/>
            </a:bodyPr>
            <a:lstStyle/>
            <a:p>
              <a:r>
                <a:rPr lang="en-US" dirty="0">
                  <a:solidFill>
                    <a:srgbClr val="FF0000"/>
                  </a:solidFill>
                </a:rPr>
                <a:t>Temperature</a:t>
              </a:r>
            </a:p>
          </p:txBody>
        </p:sp>
        <p:cxnSp>
          <p:nvCxnSpPr>
            <p:cNvPr id="15" name="Straight Arrow Connector 14">
              <a:extLst>
                <a:ext uri="{FF2B5EF4-FFF2-40B4-BE49-F238E27FC236}">
                  <a16:creationId xmlns:a16="http://schemas.microsoft.com/office/drawing/2014/main" id="{39697443-B197-E423-8C7C-158990F47BD7}"/>
                </a:ext>
              </a:extLst>
            </p:cNvPr>
            <p:cNvCxnSpPr/>
            <p:nvPr/>
          </p:nvCxnSpPr>
          <p:spPr>
            <a:xfrm flipH="1">
              <a:off x="9115425" y="3498681"/>
              <a:ext cx="333375"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25C08B-2276-C629-C190-7BA3A06CF6C1}"/>
                </a:ext>
              </a:extLst>
            </p:cNvPr>
            <p:cNvSpPr txBox="1"/>
            <p:nvPr/>
          </p:nvSpPr>
          <p:spPr>
            <a:xfrm>
              <a:off x="9412412" y="3244334"/>
              <a:ext cx="595035" cy="369332"/>
            </a:xfrm>
            <a:prstGeom prst="rect">
              <a:avLst/>
            </a:prstGeom>
            <a:noFill/>
          </p:spPr>
          <p:txBody>
            <a:bodyPr wrap="none" rtlCol="0">
              <a:spAutoFit/>
            </a:bodyPr>
            <a:lstStyle/>
            <a:p>
              <a:r>
                <a:rPr lang="en-US" dirty="0">
                  <a:solidFill>
                    <a:srgbClr val="FF0000"/>
                  </a:solidFill>
                </a:rPr>
                <a:t>limit</a:t>
              </a:r>
            </a:p>
          </p:txBody>
        </p:sp>
        <p:cxnSp>
          <p:nvCxnSpPr>
            <p:cNvPr id="17" name="Straight Arrow Connector 16">
              <a:extLst>
                <a:ext uri="{FF2B5EF4-FFF2-40B4-BE49-F238E27FC236}">
                  <a16:creationId xmlns:a16="http://schemas.microsoft.com/office/drawing/2014/main" id="{D96620F2-1AC3-C354-8CF4-7E6A73D42889}"/>
                </a:ext>
              </a:extLst>
            </p:cNvPr>
            <p:cNvCxnSpPr>
              <a:cxnSpLocks/>
              <a:stCxn id="18" idx="1"/>
            </p:cNvCxnSpPr>
            <p:nvPr/>
          </p:nvCxnSpPr>
          <p:spPr>
            <a:xfrm>
              <a:off x="7616127" y="1143846"/>
              <a:ext cx="0" cy="344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79387-A00C-268F-865C-3518718714FD}"/>
                </a:ext>
              </a:extLst>
            </p:cNvPr>
            <p:cNvSpPr txBox="1"/>
            <p:nvPr/>
          </p:nvSpPr>
          <p:spPr>
            <a:xfrm>
              <a:off x="7616127" y="959180"/>
              <a:ext cx="1069524" cy="369332"/>
            </a:xfrm>
            <a:prstGeom prst="rect">
              <a:avLst/>
            </a:prstGeom>
            <a:noFill/>
          </p:spPr>
          <p:txBody>
            <a:bodyPr wrap="none" rtlCol="0">
              <a:spAutoFit/>
            </a:bodyPr>
            <a:lstStyle/>
            <a:p>
              <a:r>
                <a:rPr lang="en-US" dirty="0">
                  <a:solidFill>
                    <a:srgbClr val="FF0000"/>
                  </a:solidFill>
                </a:rPr>
                <a:t>optimum</a:t>
              </a:r>
            </a:p>
          </p:txBody>
        </p:sp>
        <p:cxnSp>
          <p:nvCxnSpPr>
            <p:cNvPr id="21" name="Straight Arrow Connector 20">
              <a:extLst>
                <a:ext uri="{FF2B5EF4-FFF2-40B4-BE49-F238E27FC236}">
                  <a16:creationId xmlns:a16="http://schemas.microsoft.com/office/drawing/2014/main" id="{FD3BB943-8980-C490-00EE-BB32FCB12A08}"/>
                </a:ext>
              </a:extLst>
            </p:cNvPr>
            <p:cNvCxnSpPr>
              <a:cxnSpLocks/>
            </p:cNvCxnSpPr>
            <p:nvPr/>
          </p:nvCxnSpPr>
          <p:spPr>
            <a:xfrm>
              <a:off x="5661439" y="3742907"/>
              <a:ext cx="417388" cy="86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FE2C6A-F1F4-0269-DD55-98A3EB0963F6}"/>
                </a:ext>
              </a:extLst>
            </p:cNvPr>
            <p:cNvSpPr txBox="1"/>
            <p:nvPr/>
          </p:nvSpPr>
          <p:spPr>
            <a:xfrm>
              <a:off x="5475313" y="3396794"/>
              <a:ext cx="595035" cy="369332"/>
            </a:xfrm>
            <a:prstGeom prst="rect">
              <a:avLst/>
            </a:prstGeom>
            <a:noFill/>
          </p:spPr>
          <p:txBody>
            <a:bodyPr wrap="none" rtlCol="0">
              <a:spAutoFit/>
            </a:bodyPr>
            <a:lstStyle/>
            <a:p>
              <a:r>
                <a:rPr lang="en-US" dirty="0">
                  <a:solidFill>
                    <a:srgbClr val="FF0000"/>
                  </a:solidFill>
                </a:rPr>
                <a:t>limit</a:t>
              </a:r>
            </a:p>
          </p:txBody>
        </p:sp>
      </p:grpSp>
      <p:pic>
        <p:nvPicPr>
          <p:cNvPr id="7" name="Picture 6">
            <a:extLst>
              <a:ext uri="{FF2B5EF4-FFF2-40B4-BE49-F238E27FC236}">
                <a16:creationId xmlns:a16="http://schemas.microsoft.com/office/drawing/2014/main" id="{57839968-424E-EFA5-1991-DE922F1B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239" y="4567413"/>
            <a:ext cx="1741547" cy="1723727"/>
          </a:xfrm>
          <a:prstGeom prst="rect">
            <a:avLst/>
          </a:prstGeom>
        </p:spPr>
      </p:pic>
      <p:sp>
        <p:nvSpPr>
          <p:cNvPr id="6" name="TextBox 5">
            <a:extLst>
              <a:ext uri="{FF2B5EF4-FFF2-40B4-BE49-F238E27FC236}">
                <a16:creationId xmlns:a16="http://schemas.microsoft.com/office/drawing/2014/main" id="{49F5DF6B-EE85-6E80-F8DC-E53E0C23D34F}"/>
              </a:ext>
            </a:extLst>
          </p:cNvPr>
          <p:cNvSpPr txBox="1"/>
          <p:nvPr/>
        </p:nvSpPr>
        <p:spPr>
          <a:xfrm>
            <a:off x="1234436" y="3119349"/>
            <a:ext cx="3121527" cy="1200329"/>
          </a:xfrm>
          <a:prstGeom prst="rect">
            <a:avLst/>
          </a:prstGeom>
          <a:noFill/>
        </p:spPr>
        <p:txBody>
          <a:bodyPr wrap="square" rtlCol="0">
            <a:spAutoFit/>
          </a:bodyPr>
          <a:lstStyle/>
          <a:p>
            <a:r>
              <a:rPr lang="en-US" dirty="0"/>
              <a:t>There are many ways to model a niche, it doesn’t have to be this idealized Gaussian response.</a:t>
            </a:r>
          </a:p>
        </p:txBody>
      </p:sp>
    </p:spTree>
    <p:extLst>
      <p:ext uri="{BB962C8B-B14F-4D97-AF65-F5344CB8AC3E}">
        <p14:creationId xmlns:p14="http://schemas.microsoft.com/office/powerpoint/2010/main" val="152614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Example</a:t>
            </a:r>
            <a:r>
              <a:rPr lang="cs-CZ" dirty="0">
                <a:solidFill>
                  <a:schemeClr val="tx1"/>
                </a:solidFill>
              </a:rPr>
              <a:t> </a:t>
            </a:r>
            <a:r>
              <a:rPr lang="cs-CZ" dirty="0" err="1">
                <a:solidFill>
                  <a:schemeClr val="tx1"/>
                </a:solidFill>
              </a:rPr>
              <a:t>of</a:t>
            </a:r>
            <a:r>
              <a:rPr lang="cs-CZ" dirty="0">
                <a:solidFill>
                  <a:schemeClr val="tx1"/>
                </a:solidFill>
              </a:rPr>
              <a:t> a </a:t>
            </a:r>
            <a:r>
              <a:rPr lang="en-US" dirty="0"/>
              <a:t>“</a:t>
            </a:r>
            <a:r>
              <a:rPr lang="cs-CZ" dirty="0">
                <a:solidFill>
                  <a:schemeClr val="tx1"/>
                </a:solidFill>
              </a:rPr>
              <a:t>non</a:t>
            </a:r>
            <a:r>
              <a:rPr lang="en-GB" dirty="0">
                <a:solidFill>
                  <a:schemeClr val="tx1"/>
                </a:solidFill>
              </a:rPr>
              <a:t>-Gaussian” n</a:t>
            </a:r>
            <a:r>
              <a:rPr lang="en-US" dirty="0" err="1">
                <a:solidFill>
                  <a:schemeClr val="tx1"/>
                </a:solidFill>
              </a:rPr>
              <a:t>iche</a:t>
            </a:r>
            <a:r>
              <a:rPr lang="en-US" dirty="0"/>
              <a:t>:</a:t>
            </a:r>
            <a:r>
              <a:rPr lang="en-US" dirty="0">
                <a:solidFill>
                  <a:schemeClr val="tx1"/>
                </a:solidFill>
              </a:rPr>
              <a:t> step response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188839" cy="338554"/>
          </a:xfrm>
          <a:prstGeom prst="rect">
            <a:avLst/>
          </a:prstGeom>
          <a:noFill/>
        </p:spPr>
        <p:txBody>
          <a:bodyPr wrap="none" rtlCol="0">
            <a:spAutoFit/>
          </a:bodyPr>
          <a:lstStyle/>
          <a:p>
            <a:r>
              <a:rPr lang="en-US" sz="1600" dirty="0"/>
              <a:t>Gabor, </a:t>
            </a:r>
            <a:r>
              <a:rPr lang="en-US" sz="1600" dirty="0" err="1"/>
              <a:t>Simova</a:t>
            </a:r>
            <a:r>
              <a:rPr lang="en-US" sz="1600" dirty="0"/>
              <a:t>, Keil et al. (2022) </a:t>
            </a:r>
            <a:r>
              <a:rPr lang="en-US" sz="1600" i="1" dirty="0" err="1"/>
              <a:t>Ecography</a:t>
            </a:r>
            <a:endParaRPr lang="en-US" sz="1600" i="1" dirty="0"/>
          </a:p>
        </p:txBody>
      </p:sp>
      <p:grpSp>
        <p:nvGrpSpPr>
          <p:cNvPr id="35" name="Group 34">
            <a:extLst>
              <a:ext uri="{FF2B5EF4-FFF2-40B4-BE49-F238E27FC236}">
                <a16:creationId xmlns:a16="http://schemas.microsoft.com/office/drawing/2014/main" id="{4926A94B-7F99-4EA8-A4D8-2E4A5796E995}"/>
              </a:ext>
            </a:extLst>
          </p:cNvPr>
          <p:cNvGrpSpPr/>
          <p:nvPr/>
        </p:nvGrpSpPr>
        <p:grpSpPr>
          <a:xfrm>
            <a:off x="4376048" y="1332940"/>
            <a:ext cx="3573979" cy="3148347"/>
            <a:chOff x="6799208" y="1292918"/>
            <a:chExt cx="3573979" cy="3148347"/>
          </a:xfrm>
        </p:grpSpPr>
        <p:pic>
          <p:nvPicPr>
            <p:cNvPr id="30" name="Picture 29">
              <a:extLst>
                <a:ext uri="{FF2B5EF4-FFF2-40B4-BE49-F238E27FC236}">
                  <a16:creationId xmlns:a16="http://schemas.microsoft.com/office/drawing/2014/main" id="{09D0F029-E7FB-CB13-96F3-8F228D42D402}"/>
                </a:ext>
              </a:extLst>
            </p:cNvPr>
            <p:cNvPicPr>
              <a:picLocks noChangeAspect="1"/>
            </p:cNvPicPr>
            <p:nvPr/>
          </p:nvPicPr>
          <p:blipFill>
            <a:blip r:embed="rId3"/>
            <a:stretch>
              <a:fillRect/>
            </a:stretch>
          </p:blipFill>
          <p:spPr>
            <a:xfrm>
              <a:off x="6799208" y="1994361"/>
              <a:ext cx="3302439" cy="1890682"/>
            </a:xfrm>
            <a:prstGeom prst="rect">
              <a:avLst/>
            </a:prstGeom>
          </p:spPr>
        </p:pic>
        <p:pic>
          <p:nvPicPr>
            <p:cNvPr id="28" name="Picture 27">
              <a:extLst>
                <a:ext uri="{FF2B5EF4-FFF2-40B4-BE49-F238E27FC236}">
                  <a16:creationId xmlns:a16="http://schemas.microsoft.com/office/drawing/2014/main" id="{4C260D78-9708-FF85-B796-523458125C62}"/>
                </a:ext>
              </a:extLst>
            </p:cNvPr>
            <p:cNvPicPr>
              <a:picLocks noChangeAspect="1"/>
            </p:cNvPicPr>
            <p:nvPr/>
          </p:nvPicPr>
          <p:blipFill rotWithShape="1">
            <a:blip r:embed="rId4"/>
            <a:srcRect t="68564"/>
            <a:stretch/>
          </p:blipFill>
          <p:spPr>
            <a:xfrm>
              <a:off x="9325442" y="3136955"/>
              <a:ext cx="1047745" cy="979446"/>
            </a:xfrm>
            <a:prstGeom prst="rect">
              <a:avLst/>
            </a:prstGeom>
          </p:spPr>
        </p:pic>
        <p:pic>
          <p:nvPicPr>
            <p:cNvPr id="32" name="Picture 31">
              <a:extLst>
                <a:ext uri="{FF2B5EF4-FFF2-40B4-BE49-F238E27FC236}">
                  <a16:creationId xmlns:a16="http://schemas.microsoft.com/office/drawing/2014/main" id="{0C7C2B60-A2BE-CFF6-3FCC-ACFE8E6A7E8F}"/>
                </a:ext>
              </a:extLst>
            </p:cNvPr>
            <p:cNvPicPr>
              <a:picLocks noChangeAspect="1"/>
            </p:cNvPicPr>
            <p:nvPr/>
          </p:nvPicPr>
          <p:blipFill rotWithShape="1">
            <a:blip r:embed="rId4"/>
            <a:srcRect b="69469"/>
            <a:stretch/>
          </p:blipFill>
          <p:spPr>
            <a:xfrm>
              <a:off x="6799208" y="3490030"/>
              <a:ext cx="1047745" cy="951235"/>
            </a:xfrm>
            <a:prstGeom prst="rect">
              <a:avLst/>
            </a:prstGeom>
          </p:spPr>
        </p:pic>
        <p:pic>
          <p:nvPicPr>
            <p:cNvPr id="31" name="Picture 30">
              <a:extLst>
                <a:ext uri="{FF2B5EF4-FFF2-40B4-BE49-F238E27FC236}">
                  <a16:creationId xmlns:a16="http://schemas.microsoft.com/office/drawing/2014/main" id="{868E3100-46EA-BEE0-B22E-46D26F583292}"/>
                </a:ext>
              </a:extLst>
            </p:cNvPr>
            <p:cNvPicPr>
              <a:picLocks noChangeAspect="1"/>
            </p:cNvPicPr>
            <p:nvPr/>
          </p:nvPicPr>
          <p:blipFill rotWithShape="1">
            <a:blip r:embed="rId4"/>
            <a:srcRect t="33826" b="35644"/>
            <a:stretch/>
          </p:blipFill>
          <p:spPr>
            <a:xfrm>
              <a:off x="6839893" y="1292918"/>
              <a:ext cx="1047745" cy="951236"/>
            </a:xfrm>
            <a:prstGeom prst="rect">
              <a:avLst/>
            </a:prstGeom>
          </p:spPr>
        </p:pic>
      </p:grpSp>
      <p:sp>
        <p:nvSpPr>
          <p:cNvPr id="33" name="TextBox 32">
            <a:extLst>
              <a:ext uri="{FF2B5EF4-FFF2-40B4-BE49-F238E27FC236}">
                <a16:creationId xmlns:a16="http://schemas.microsoft.com/office/drawing/2014/main" id="{B05BDC25-53FA-9857-C342-D31487B52DF1}"/>
              </a:ext>
            </a:extLst>
          </p:cNvPr>
          <p:cNvSpPr txBox="1"/>
          <p:nvPr/>
        </p:nvSpPr>
        <p:spPr>
          <a:xfrm>
            <a:off x="5586885" y="5110403"/>
            <a:ext cx="5233515" cy="923330"/>
          </a:xfrm>
          <a:prstGeom prst="rect">
            <a:avLst/>
          </a:prstGeom>
          <a:noFill/>
        </p:spPr>
        <p:txBody>
          <a:bodyPr wrap="square" rtlCol="0">
            <a:spAutoFit/>
          </a:bodyPr>
          <a:lstStyle/>
          <a:p>
            <a:r>
              <a:rPr lang="cs-CZ" dirty="0" err="1"/>
              <a:t>For</a:t>
            </a:r>
            <a:r>
              <a:rPr lang="cs-CZ" dirty="0"/>
              <a:t> </a:t>
            </a:r>
            <a:r>
              <a:rPr lang="cs-CZ" dirty="0" err="1"/>
              <a:t>water</a:t>
            </a:r>
            <a:r>
              <a:rPr lang="cs-CZ" dirty="0"/>
              <a:t> </a:t>
            </a:r>
            <a:r>
              <a:rPr lang="cs-CZ" dirty="0" err="1"/>
              <a:t>birds</a:t>
            </a:r>
            <a:r>
              <a:rPr lang="cs-CZ" dirty="0"/>
              <a:t>, </a:t>
            </a:r>
            <a:r>
              <a:rPr lang="cs-CZ" dirty="0" err="1"/>
              <a:t>mere</a:t>
            </a:r>
            <a:r>
              <a:rPr lang="cs-CZ" dirty="0"/>
              <a:t> presence </a:t>
            </a:r>
            <a:r>
              <a:rPr lang="cs-CZ" dirty="0" err="1"/>
              <a:t>or</a:t>
            </a:r>
            <a:r>
              <a:rPr lang="cs-CZ" dirty="0"/>
              <a:t> absence </a:t>
            </a:r>
            <a:r>
              <a:rPr lang="cs-CZ" dirty="0" err="1"/>
              <a:t>of</a:t>
            </a:r>
            <a:r>
              <a:rPr lang="cs-CZ" dirty="0"/>
              <a:t> a </a:t>
            </a:r>
            <a:r>
              <a:rPr lang="cs-CZ" dirty="0" err="1"/>
              <a:t>critical</a:t>
            </a:r>
            <a:r>
              <a:rPr lang="cs-CZ" dirty="0"/>
              <a:t> </a:t>
            </a:r>
            <a:r>
              <a:rPr lang="cs-CZ" dirty="0" err="1"/>
              <a:t>water</a:t>
            </a:r>
            <a:r>
              <a:rPr lang="cs-CZ" dirty="0"/>
              <a:t> area </a:t>
            </a:r>
            <a:r>
              <a:rPr lang="cs-CZ" dirty="0" err="1"/>
              <a:t>is</a:t>
            </a:r>
            <a:r>
              <a:rPr lang="cs-CZ" dirty="0"/>
              <a:t> more </a:t>
            </a:r>
            <a:r>
              <a:rPr lang="cs-CZ" dirty="0" err="1"/>
              <a:t>important</a:t>
            </a:r>
            <a:r>
              <a:rPr lang="cs-CZ" dirty="0"/>
              <a:t> </a:t>
            </a:r>
            <a:r>
              <a:rPr lang="cs-CZ" dirty="0" err="1"/>
              <a:t>than</a:t>
            </a:r>
            <a:r>
              <a:rPr lang="cs-CZ" dirty="0"/>
              <a:t> </a:t>
            </a:r>
            <a:r>
              <a:rPr lang="cs-CZ" dirty="0" err="1"/>
              <a:t>its</a:t>
            </a:r>
            <a:r>
              <a:rPr lang="cs-CZ" dirty="0"/>
              <a:t> </a:t>
            </a:r>
            <a:r>
              <a:rPr lang="cs-CZ" dirty="0" err="1"/>
              <a:t>amount</a:t>
            </a:r>
            <a:r>
              <a:rPr lang="en-US" dirty="0"/>
              <a:t>.</a:t>
            </a:r>
          </a:p>
        </p:txBody>
      </p:sp>
      <p:pic>
        <p:nvPicPr>
          <p:cNvPr id="1026" name="Picture 2">
            <a:extLst>
              <a:ext uri="{FF2B5EF4-FFF2-40B4-BE49-F238E27FC236}">
                <a16:creationId xmlns:a16="http://schemas.microsoft.com/office/drawing/2014/main" id="{20165E2B-B9C0-077F-9FDC-1FEF3BDC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459314"/>
            <a:ext cx="2095500" cy="2895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21B7531-CEB7-6FA2-1A31-035F7BD180EC}"/>
              </a:ext>
            </a:extLst>
          </p:cNvPr>
          <p:cNvSpPr txBox="1"/>
          <p:nvPr/>
        </p:nvSpPr>
        <p:spPr>
          <a:xfrm>
            <a:off x="1333500" y="4415893"/>
            <a:ext cx="2007281" cy="584775"/>
          </a:xfrm>
          <a:prstGeom prst="rect">
            <a:avLst/>
          </a:prstGeom>
          <a:noFill/>
        </p:spPr>
        <p:txBody>
          <a:bodyPr wrap="none" rtlCol="0">
            <a:spAutoFit/>
          </a:bodyPr>
          <a:lstStyle/>
          <a:p>
            <a:pPr algn="ctr"/>
            <a:r>
              <a:rPr lang="en-US" sz="1600" i="1" dirty="0"/>
              <a:t>Aythya </a:t>
            </a:r>
            <a:r>
              <a:rPr lang="en-US" sz="1600" i="1" dirty="0" err="1"/>
              <a:t>fuligula</a:t>
            </a:r>
            <a:endParaRPr lang="cs-CZ" sz="1600" i="1" dirty="0"/>
          </a:p>
          <a:p>
            <a:pPr algn="ctr"/>
            <a:r>
              <a:rPr lang="en-GB" sz="1600" dirty="0"/>
              <a:t>(pol</a:t>
            </a:r>
            <a:r>
              <a:rPr lang="cs-CZ" sz="1600" dirty="0" err="1"/>
              <a:t>ák</a:t>
            </a:r>
            <a:r>
              <a:rPr lang="cs-CZ" sz="1600" dirty="0"/>
              <a:t> chocholačka</a:t>
            </a:r>
            <a:r>
              <a:rPr lang="en-GB" sz="1600" dirty="0"/>
              <a:t>)</a:t>
            </a:r>
            <a:endParaRPr lang="en-US" sz="1600" dirty="0"/>
          </a:p>
        </p:txBody>
      </p:sp>
      <p:grpSp>
        <p:nvGrpSpPr>
          <p:cNvPr id="46" name="Group 45">
            <a:extLst>
              <a:ext uri="{FF2B5EF4-FFF2-40B4-BE49-F238E27FC236}">
                <a16:creationId xmlns:a16="http://schemas.microsoft.com/office/drawing/2014/main" id="{12B28284-DCE5-5D83-2FB1-3351C3F61749}"/>
              </a:ext>
            </a:extLst>
          </p:cNvPr>
          <p:cNvGrpSpPr/>
          <p:nvPr/>
        </p:nvGrpSpPr>
        <p:grpSpPr>
          <a:xfrm>
            <a:off x="8420738" y="1019545"/>
            <a:ext cx="3155583" cy="3227045"/>
            <a:chOff x="8420738" y="1019545"/>
            <a:chExt cx="3155583" cy="3227045"/>
          </a:xfrm>
        </p:grpSpPr>
        <p:cxnSp>
          <p:nvCxnSpPr>
            <p:cNvPr id="37" name="Straight Connector 36">
              <a:extLst>
                <a:ext uri="{FF2B5EF4-FFF2-40B4-BE49-F238E27FC236}">
                  <a16:creationId xmlns:a16="http://schemas.microsoft.com/office/drawing/2014/main" id="{9FB80BAD-4B93-62EB-7D7A-738F8EC07BCC}"/>
                </a:ext>
              </a:extLst>
            </p:cNvPr>
            <p:cNvCxnSpPr/>
            <p:nvPr/>
          </p:nvCxnSpPr>
          <p:spPr>
            <a:xfrm>
              <a:off x="8833121" y="1668780"/>
              <a:ext cx="0" cy="2103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15F6539-12AE-279D-8EE3-61A47F3C3858}"/>
                </a:ext>
              </a:extLst>
            </p:cNvPr>
            <p:cNvCxnSpPr>
              <a:cxnSpLocks/>
            </p:cNvCxnSpPr>
            <p:nvPr/>
          </p:nvCxnSpPr>
          <p:spPr>
            <a:xfrm flipH="1">
              <a:off x="8833121" y="377190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D4BAECB-213A-D9B3-6CD0-A87FF4DB5125}"/>
                </a:ext>
              </a:extLst>
            </p:cNvPr>
            <p:cNvSpPr txBox="1"/>
            <p:nvPr/>
          </p:nvSpPr>
          <p:spPr>
            <a:xfrm>
              <a:off x="9558446" y="3877258"/>
              <a:ext cx="1400655" cy="369332"/>
            </a:xfrm>
            <a:prstGeom prst="rect">
              <a:avLst/>
            </a:prstGeom>
            <a:noFill/>
          </p:spPr>
          <p:txBody>
            <a:bodyPr wrap="square" rtlCol="0">
              <a:spAutoFit/>
            </a:bodyPr>
            <a:lstStyle/>
            <a:p>
              <a:r>
                <a:rPr lang="cs-CZ" dirty="0" err="1"/>
                <a:t>Water</a:t>
              </a:r>
              <a:r>
                <a:rPr lang="cs-CZ" dirty="0"/>
                <a:t> area</a:t>
              </a:r>
              <a:endParaRPr lang="en-US" dirty="0"/>
            </a:p>
          </p:txBody>
        </p:sp>
        <p:sp>
          <p:nvSpPr>
            <p:cNvPr id="41" name="TextBox 40">
              <a:extLst>
                <a:ext uri="{FF2B5EF4-FFF2-40B4-BE49-F238E27FC236}">
                  <a16:creationId xmlns:a16="http://schemas.microsoft.com/office/drawing/2014/main" id="{214F38D4-B6C1-4843-41A8-F5A6C850D1A3}"/>
                </a:ext>
              </a:extLst>
            </p:cNvPr>
            <p:cNvSpPr txBox="1"/>
            <p:nvPr/>
          </p:nvSpPr>
          <p:spPr>
            <a:xfrm rot="16200000">
              <a:off x="7143077" y="2297206"/>
              <a:ext cx="2924654" cy="369332"/>
            </a:xfrm>
            <a:prstGeom prst="rect">
              <a:avLst/>
            </a:prstGeom>
            <a:noFill/>
          </p:spPr>
          <p:txBody>
            <a:bodyPr wrap="square" rtlCol="0">
              <a:spAutoFit/>
            </a:bodyPr>
            <a:lstStyle/>
            <a:p>
              <a:r>
                <a:rPr lang="cs-CZ" dirty="0"/>
                <a:t>Probability </a:t>
              </a:r>
              <a:r>
                <a:rPr lang="cs-CZ" dirty="0" err="1"/>
                <a:t>of</a:t>
              </a:r>
              <a:r>
                <a:rPr lang="cs-CZ" dirty="0"/>
                <a:t> presence</a:t>
              </a:r>
              <a:endParaRPr lang="en-US" dirty="0"/>
            </a:p>
          </p:txBody>
        </p:sp>
        <p:cxnSp>
          <p:nvCxnSpPr>
            <p:cNvPr id="45" name="Connector: Elbow 44">
              <a:extLst>
                <a:ext uri="{FF2B5EF4-FFF2-40B4-BE49-F238E27FC236}">
                  <a16:creationId xmlns:a16="http://schemas.microsoft.com/office/drawing/2014/main" id="{6C15E0F3-67CF-2E8D-AE76-5B7BC8584E35}"/>
                </a:ext>
              </a:extLst>
            </p:cNvPr>
            <p:cNvCxnSpPr/>
            <p:nvPr/>
          </p:nvCxnSpPr>
          <p:spPr>
            <a:xfrm flipV="1">
              <a:off x="8833121" y="2034383"/>
              <a:ext cx="2589259" cy="1684177"/>
            </a:xfrm>
            <a:prstGeom prst="bentConnector3">
              <a:avLst/>
            </a:prstGeom>
            <a:ln w="38100">
              <a:solidFill>
                <a:srgbClr val="23373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1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two and more dimensions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7234545" cy="584775"/>
          </a:xfrm>
          <a:prstGeom prst="rect">
            <a:avLst/>
          </a:prstGeom>
          <a:noFill/>
        </p:spPr>
        <p:txBody>
          <a:bodyPr wrap="none" rtlCol="0">
            <a:spAutoFit/>
          </a:bodyPr>
          <a:lstStyle/>
          <a:p>
            <a:r>
              <a:rPr lang="en-US" sz="1600" dirty="0">
                <a:hlinkClick r:id="rId3"/>
              </a:rPr>
              <a:t>http://www.zo.utexas.edu/courses/bio373/chapters/Chapter13/Chapter13.html</a:t>
            </a:r>
            <a:endParaRPr lang="en-US" sz="1600" dirty="0"/>
          </a:p>
          <a:p>
            <a:endParaRPr lang="en-US" sz="1600" i="1" dirty="0"/>
          </a:p>
        </p:txBody>
      </p:sp>
      <p:pic>
        <p:nvPicPr>
          <p:cNvPr id="5122" name="Picture 2">
            <a:extLst>
              <a:ext uri="{FF2B5EF4-FFF2-40B4-BE49-F238E27FC236}">
                <a16:creationId xmlns:a16="http://schemas.microsoft.com/office/drawing/2014/main" id="{34B1AAA8-4E1B-6241-7EE8-B9519DE1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156" y="2581351"/>
            <a:ext cx="6941016" cy="27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9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confusing multitude of definitions of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5355312"/>
          </a:xfrm>
          <a:prstGeom prst="rect">
            <a:avLst/>
          </a:prstGeom>
          <a:noFill/>
        </p:spPr>
        <p:txBody>
          <a:bodyPr wrap="square">
            <a:spAutoFit/>
          </a:bodyPr>
          <a:lstStyle/>
          <a:p>
            <a:r>
              <a:rPr lang="en-US" dirty="0">
                <a:solidFill>
                  <a:srgbClr val="333333"/>
                </a:solidFill>
                <a:latin typeface="Helvetica Neue"/>
              </a:rPr>
              <a:t>Hutchinson (1957): The total range of conditions under which an individual (or population) lives and replaces itself.</a:t>
            </a:r>
          </a:p>
          <a:p>
            <a:endParaRPr lang="en-US" dirty="0">
              <a:solidFill>
                <a:srgbClr val="333333"/>
              </a:solidFill>
              <a:latin typeface="Helvetica Neue"/>
            </a:endParaRPr>
          </a:p>
          <a:p>
            <a:r>
              <a:rPr lang="en-US" dirty="0">
                <a:solidFill>
                  <a:srgbClr val="333333"/>
                </a:solidFill>
                <a:latin typeface="Helvetica Neue"/>
              </a:rPr>
              <a:t>Grinnell (1917, 1924, 1928): </a:t>
            </a:r>
            <a:r>
              <a:rPr lang="en-US" b="1" dirty="0" err="1">
                <a:solidFill>
                  <a:srgbClr val="333333"/>
                </a:solidFill>
                <a:latin typeface="Helvetica Neue"/>
              </a:rPr>
              <a:t>Grinnellian</a:t>
            </a:r>
            <a:r>
              <a:rPr lang="en-US" b="1" dirty="0">
                <a:solidFill>
                  <a:srgbClr val="333333"/>
                </a:solidFill>
                <a:latin typeface="Helvetica Neue"/>
              </a:rPr>
              <a:t> niche </a:t>
            </a:r>
            <a:r>
              <a:rPr lang="en-US" dirty="0">
                <a:solidFill>
                  <a:srgbClr val="333333"/>
                </a:solidFill>
                <a:latin typeface="Helvetica Neue"/>
              </a:rPr>
              <a:t>= </a:t>
            </a:r>
            <a:r>
              <a:rPr lang="en-US" b="1" dirty="0">
                <a:solidFill>
                  <a:srgbClr val="333333"/>
                </a:solidFill>
                <a:latin typeface="Helvetica Neue"/>
              </a:rPr>
              <a:t>conditions or requirements </a:t>
            </a:r>
            <a:r>
              <a:rPr lang="en-US" dirty="0">
                <a:solidFill>
                  <a:srgbClr val="333333"/>
                </a:solidFill>
                <a:latin typeface="Helvetica Neue"/>
              </a:rPr>
              <a:t>for existence, mostly in the context of </a:t>
            </a:r>
            <a:r>
              <a:rPr lang="en-US" dirty="0" err="1">
                <a:solidFill>
                  <a:srgbClr val="333333"/>
                </a:solidFill>
                <a:latin typeface="Helvetica Neue"/>
              </a:rPr>
              <a:t>scenopoetic</a:t>
            </a:r>
            <a:r>
              <a:rPr lang="en-US" dirty="0">
                <a:solidFill>
                  <a:srgbClr val="333333"/>
                </a:solidFill>
                <a:latin typeface="Helvetica Neue"/>
              </a:rPr>
              <a:t> variables, e.g. climate </a:t>
            </a:r>
          </a:p>
          <a:p>
            <a:endParaRPr lang="en-US" dirty="0">
              <a:solidFill>
                <a:srgbClr val="333333"/>
              </a:solidFill>
              <a:latin typeface="Helvetica Neue"/>
            </a:endParaRPr>
          </a:p>
          <a:p>
            <a:r>
              <a:rPr lang="en-US" dirty="0">
                <a:solidFill>
                  <a:srgbClr val="333333"/>
                </a:solidFill>
                <a:latin typeface="Helvetica Neue"/>
              </a:rPr>
              <a:t>Elton (1927): </a:t>
            </a:r>
            <a:r>
              <a:rPr lang="en-US" b="1" dirty="0" err="1">
                <a:solidFill>
                  <a:srgbClr val="333333"/>
                </a:solidFill>
                <a:latin typeface="Helvetica Neue"/>
              </a:rPr>
              <a:t>Eltonian</a:t>
            </a:r>
            <a:r>
              <a:rPr lang="en-US" b="1" dirty="0">
                <a:solidFill>
                  <a:srgbClr val="333333"/>
                </a:solidFill>
                <a:latin typeface="Helvetica Neue"/>
              </a:rPr>
              <a:t> niches</a:t>
            </a:r>
            <a:r>
              <a:rPr lang="en-US" dirty="0">
                <a:solidFill>
                  <a:srgbClr val="333333"/>
                </a:solidFill>
                <a:latin typeface="Helvetica Neue"/>
              </a:rPr>
              <a:t> = Niche as an </a:t>
            </a:r>
            <a:r>
              <a:rPr lang="en-US" b="1" dirty="0">
                <a:solidFill>
                  <a:srgbClr val="333333"/>
                </a:solidFill>
                <a:latin typeface="Helvetica Neue"/>
              </a:rPr>
              <a:t>impact</a:t>
            </a:r>
            <a:r>
              <a:rPr lang="en-US" dirty="0">
                <a:solidFill>
                  <a:srgbClr val="333333"/>
                </a:solidFill>
                <a:latin typeface="Helvetica Neue"/>
              </a:rPr>
              <a:t> of the organisms, a.k.a. functional role of the organism in the community (existence is granted, given)</a:t>
            </a:r>
          </a:p>
          <a:p>
            <a:endParaRPr lang="en-US" dirty="0">
              <a:solidFill>
                <a:srgbClr val="333333"/>
              </a:solidFill>
              <a:latin typeface="Helvetica Neue"/>
            </a:endParaRPr>
          </a:p>
          <a:p>
            <a:r>
              <a:rPr lang="en-US" dirty="0">
                <a:solidFill>
                  <a:srgbClr val="333333"/>
                </a:solidFill>
                <a:latin typeface="Helvetica Neue"/>
              </a:rPr>
              <a:t>Silvertown (2006):</a:t>
            </a:r>
          </a:p>
          <a:p>
            <a:pPr marL="285750" indent="-285750">
              <a:buFont typeface="Arial" panose="020B0604020202020204" pitchFamily="34" charset="0"/>
              <a:buChar char="•"/>
            </a:pPr>
            <a:r>
              <a:rPr lang="en-US" b="1" dirty="0">
                <a:solidFill>
                  <a:srgbClr val="333333"/>
                </a:solidFill>
                <a:latin typeface="Helvetica Neue"/>
              </a:rPr>
              <a:t>Alpha niche</a:t>
            </a:r>
            <a:r>
              <a:rPr lang="en-US" dirty="0">
                <a:solidFill>
                  <a:srgbClr val="333333"/>
                </a:solidFill>
                <a:latin typeface="Helvetica Neue"/>
              </a:rPr>
              <a:t>: at local scale where interactions with other species occur</a:t>
            </a:r>
          </a:p>
          <a:p>
            <a:pPr marL="285750" indent="-285750">
              <a:buFont typeface="Arial" panose="020B0604020202020204" pitchFamily="34" charset="0"/>
              <a:buChar char="•"/>
            </a:pPr>
            <a:r>
              <a:rPr lang="en-US" b="1" dirty="0">
                <a:solidFill>
                  <a:srgbClr val="333333"/>
                </a:solidFill>
                <a:latin typeface="Helvetica Neue"/>
              </a:rPr>
              <a:t>Beta niche</a:t>
            </a:r>
            <a:r>
              <a:rPr lang="en-US" dirty="0">
                <a:solidFill>
                  <a:srgbClr val="333333"/>
                </a:solidFill>
                <a:latin typeface="Helvetica Neue"/>
              </a:rPr>
              <a:t>: the broad habitat where the species is found </a:t>
            </a:r>
          </a:p>
          <a:p>
            <a:pPr marL="285750" indent="-285750">
              <a:buFont typeface="Arial" panose="020B0604020202020204" pitchFamily="34" charset="0"/>
              <a:buChar char="•"/>
            </a:pPr>
            <a:r>
              <a:rPr lang="en-US" b="1" dirty="0">
                <a:solidFill>
                  <a:srgbClr val="333333"/>
                </a:solidFill>
                <a:latin typeface="Helvetica Neue"/>
              </a:rPr>
              <a:t>Gamma niche</a:t>
            </a:r>
            <a:r>
              <a:rPr lang="en-US" dirty="0">
                <a:solidFill>
                  <a:srgbClr val="333333"/>
                </a:solidFill>
                <a:latin typeface="Helvetica Neue"/>
              </a:rPr>
              <a:t>: geographic range of species </a:t>
            </a:r>
          </a:p>
          <a:p>
            <a:pPr marL="3943350" lvl="8" indent="-285750">
              <a:buFont typeface="Symbol" panose="05050102010706020507" pitchFamily="18" charset="2"/>
              <a:buChar char="Þ"/>
            </a:pPr>
            <a:r>
              <a:rPr lang="en-US" dirty="0">
                <a:solidFill>
                  <a:srgbClr val="333333"/>
                </a:solidFill>
                <a:latin typeface="Helvetica Neue"/>
              </a:rPr>
              <a:t>We will focus on Beta and Gamma</a:t>
            </a: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2509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9160</TotalTime>
  <Words>3702</Words>
  <Application>Microsoft Office PowerPoint</Application>
  <PresentationFormat>Widescreen</PresentationFormat>
  <Paragraphs>412</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Helvetica Neue</vt:lpstr>
      <vt:lpstr>Symbol</vt:lpstr>
      <vt:lpstr>Office Theme</vt:lpstr>
      <vt:lpstr>What drives species distributions?</vt:lpstr>
      <vt:lpstr>Contents</vt:lpstr>
      <vt:lpstr>Ecological niche</vt:lpstr>
      <vt:lpstr>Environment, resources, biotic vs abiotic variables</vt:lpstr>
      <vt:lpstr>Niche – one dimension</vt:lpstr>
      <vt:lpstr>Niche – one dimension</vt:lpstr>
      <vt:lpstr>Example of a “non-Gaussian” niche: step response</vt:lpstr>
      <vt:lpstr>Niche – two and more dimensions</vt:lpstr>
      <vt:lpstr>The confusing multitude of definitions of ecological niche</vt:lpstr>
      <vt:lpstr>Fundamental vs. realized niche</vt:lpstr>
      <vt:lpstr>Potential vs realized geographic range</vt:lpstr>
      <vt:lpstr>Geographic vs environmental space</vt:lpstr>
      <vt:lpstr>Geographic vs environmental space</vt:lpstr>
      <vt:lpstr>Ecological Niche Models</vt:lpstr>
      <vt:lpstr>Niche models a.k.a. Species Distribution Models (SDM)</vt:lpstr>
      <vt:lpstr>Applications of SDM</vt:lpstr>
      <vt:lpstr>Future forecasts of diversity and distributions</vt:lpstr>
      <vt:lpstr>Future forecasts of diversity and distributions</vt:lpstr>
      <vt:lpstr>Discovering biodiversity</vt:lpstr>
      <vt:lpstr>Invasion biology</vt:lpstr>
      <vt:lpstr>Reintroductions</vt:lpstr>
      <vt:lpstr>Evolutionary biology</vt:lpstr>
      <vt:lpstr>Epidemiology – disease mapping</vt:lpstr>
      <vt:lpstr>Main problems</vt:lpstr>
      <vt:lpstr>Drivers of distributions + data</vt:lpstr>
      <vt:lpstr>Climate – the #1 suspect behind large-scale ecological patterns</vt:lpstr>
      <vt:lpstr>Dispersal limits</vt:lpstr>
      <vt:lpstr>Dispersal limits</vt:lpstr>
      <vt:lpstr>Habitats, land cover classes, biomes</vt:lpstr>
      <vt:lpstr>Habitats, land cover classes, biomes</vt:lpstr>
      <vt:lpstr>Habitats, land cover classes, biomes</vt:lpstr>
      <vt:lpstr>Habitats, land cover classes, biomes</vt:lpstr>
      <vt:lpstr>Geology, soils, pH</vt:lpstr>
      <vt:lpstr>Biotic (interspecific) interactions</vt:lpstr>
      <vt:lpstr>Biotic (interspecific) interactions</vt:lpstr>
      <vt:lpstr>Biotic (interspecific) interactions</vt:lpstr>
      <vt:lpstr>Demographic stochasticity</vt:lpstr>
      <vt:lpstr>Humans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544</cp:revision>
  <cp:lastPrinted>2022-01-20T14:55:36Z</cp:lastPrinted>
  <dcterms:created xsi:type="dcterms:W3CDTF">2021-11-22T08:31:33Z</dcterms:created>
  <dcterms:modified xsi:type="dcterms:W3CDTF">2024-10-07T06:47:56Z</dcterms:modified>
</cp:coreProperties>
</file>